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3" r:id="rId3"/>
    <p:sldId id="264" r:id="rId4"/>
    <p:sldId id="266" r:id="rId5"/>
    <p:sldId id="259" r:id="rId6"/>
    <p:sldId id="262" r:id="rId7"/>
    <p:sldId id="267" r:id="rId8"/>
    <p:sldId id="299" r:id="rId9"/>
    <p:sldId id="265" r:id="rId10"/>
    <p:sldId id="281" r:id="rId11"/>
    <p:sldId id="282" r:id="rId12"/>
    <p:sldId id="283" r:id="rId13"/>
    <p:sldId id="284" r:id="rId14"/>
    <p:sldId id="285" r:id="rId15"/>
    <p:sldId id="271" r:id="rId16"/>
    <p:sldId id="279" r:id="rId17"/>
    <p:sldId id="290" r:id="rId18"/>
    <p:sldId id="289" r:id="rId19"/>
    <p:sldId id="286" r:id="rId20"/>
    <p:sldId id="287" r:id="rId21"/>
    <p:sldId id="288" r:id="rId22"/>
    <p:sldId id="291" r:id="rId23"/>
    <p:sldId id="292" r:id="rId24"/>
    <p:sldId id="293" r:id="rId25"/>
    <p:sldId id="300" r:id="rId26"/>
    <p:sldId id="294" r:id="rId27"/>
    <p:sldId id="272" r:id="rId28"/>
    <p:sldId id="301" r:id="rId29"/>
    <p:sldId id="295" r:id="rId30"/>
    <p:sldId id="296" r:id="rId31"/>
    <p:sldId id="297" r:id="rId32"/>
  </p:sldIdLst>
  <p:sldSz cx="9144000" cy="6858000" type="screen4x3"/>
  <p:notesSz cx="9929813" cy="67992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CC66"/>
    <a:srgbClr val="00CC00"/>
    <a:srgbClr val="422C16"/>
    <a:srgbClr val="0C788E"/>
    <a:srgbClr val="006666"/>
    <a:srgbClr val="0099CC"/>
    <a:srgbClr val="3366CC"/>
    <a:srgbClr val="6600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77209" autoAdjust="0"/>
  </p:normalViewPr>
  <p:slideViewPr>
    <p:cSldViewPr>
      <p:cViewPr varScale="1">
        <p:scale>
          <a:sx n="53" d="100"/>
          <a:sy n="53" d="100"/>
        </p:scale>
        <p:origin x="17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BC8AB-D42E-4336-88FE-75C6CD47E4E8}" type="datetimeFigureOut">
              <a:rPr lang="en-AU" smtClean="0"/>
              <a:t>20/05/2019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18E8C-5774-4893-BBF7-D744607EAB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485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491B9-A287-4AA1-932B-F159D52774BF}" type="datetimeFigureOut">
              <a:rPr lang="en-AU" smtClean="0"/>
              <a:t>20/05/2019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2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4B17-A76D-4BBA-9587-8D98C1CE56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28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343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With exception</a:t>
            </a:r>
            <a:r>
              <a:rPr lang="en-AU" baseline="0" dirty="0" smtClean="0"/>
              <a:t> of ‘Charming’ results replicate Klink 2012 (Charming was supposed to be front vowel sound)</a:t>
            </a:r>
          </a:p>
          <a:p>
            <a:r>
              <a:rPr lang="en-AU" baseline="0" dirty="0" smtClean="0"/>
              <a:t>Also provide evidence of a meaning transfer effect – with product related personality judgments mirroring those assigned to the spokesperson.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3342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701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70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269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0852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181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28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577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277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the object to the self and the self-concept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54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384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549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Only those where there was an interaction between spokesperson name and gender</a:t>
            </a:r>
          </a:p>
          <a:p>
            <a:endParaRPr lang="en-AU" dirty="0" smtClean="0"/>
          </a:p>
          <a:p>
            <a:r>
              <a:rPr lang="en-AU" dirty="0" smtClean="0"/>
              <a:t>When the personality traits are perceived to be consistent</a:t>
            </a:r>
            <a:r>
              <a:rPr lang="en-AU" baseline="0" dirty="0" smtClean="0"/>
              <a:t> with the stereotypical spokesperson gender – brand attachment is higher</a:t>
            </a:r>
          </a:p>
          <a:p>
            <a:endParaRPr lang="en-AU" baseline="0" dirty="0" smtClean="0"/>
          </a:p>
          <a:p>
            <a:r>
              <a:rPr lang="en-AU" baseline="0" dirty="0" smtClean="0"/>
              <a:t>May be explained by an actual self congruence (Malar, </a:t>
            </a:r>
            <a:r>
              <a:rPr lang="en-AU" baseline="0" dirty="0" err="1" smtClean="0"/>
              <a:t>Krohmer</a:t>
            </a:r>
            <a:r>
              <a:rPr lang="en-AU" baseline="0" dirty="0" smtClean="0"/>
              <a:t>, Hoyer, and </a:t>
            </a:r>
            <a:r>
              <a:rPr lang="en-AU" baseline="0" dirty="0" err="1" smtClean="0"/>
              <a:t>Nyffenegger</a:t>
            </a:r>
            <a:r>
              <a:rPr lang="en-AU" baseline="0" dirty="0" smtClean="0"/>
              <a:t>, 2018, Journal of Marketing) between brand’s personality and self (or alignment with their way of thinking)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3000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05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2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2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877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32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51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46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4B17-A76D-4BBA-9587-8D98C1CE564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22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FE0E3-C325-45E1-B1BC-10D5A8C82F9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0693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24141-F4EC-4CB4-9D41-7730FA84A2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038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409BB-8879-4476-8C48-C68094D7713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9173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cap="all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1773"/>
            <a:ext cx="82296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00B050"/>
              </a:buClr>
              <a:buSzPct val="120000"/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rgbClr val="00B050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CEEB7-BF85-4B58-9310-758BB02DB0D2}" type="slidenum">
              <a:rPr lang="es-ES" altLang="en-US"/>
              <a:pPr/>
              <a:t>‹#›</a:t>
            </a:fld>
            <a:endParaRPr lang="es-E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532440" y="6669360"/>
            <a:ext cx="61156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673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B2969-54CC-4085-95F9-49D92AB544F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85253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4BB6A-DB2F-474C-B5B4-DB6292AA2B8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6017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8D012-FFC5-4A52-BBC2-78715BB55BD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387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0B77D-D068-4831-B5CE-62BA05B7507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4131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9F6CF-7892-408B-BEAC-08122FC549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4634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861E0-E4B3-47E9-9169-55AE3379EC5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373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C7B9B-5EFA-4925-A373-FF18E0AA023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86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0B30C5-2D44-44F1-9CF5-C4B7EAC2DADB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t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563888" y="3962327"/>
            <a:ext cx="4608513" cy="647700"/>
          </a:xfrm>
        </p:spPr>
        <p:txBody>
          <a:bodyPr anchor="ctr"/>
          <a:lstStyle/>
          <a:p>
            <a:r>
              <a:rPr lang="en-AU" sz="2800" b="1" cap="all" dirty="0" smtClean="0">
                <a:solidFill>
                  <a:srgbClr val="00B050"/>
                </a:solidFill>
                <a:latin typeface="Tw Cen MT Condensed" panose="020B0606020104020203" pitchFamily="34" charset="0"/>
              </a:rPr>
              <a:t>A spokesperson with any name would not be as charming: </a:t>
            </a:r>
            <a:br>
              <a:rPr lang="en-AU" sz="2800" b="1" cap="all" dirty="0" smtClean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AU" sz="2800" b="1" cap="all" dirty="0" smtClean="0">
                <a:latin typeface="Tw Cen MT Condensed" panose="020B0606020104020203" pitchFamily="34" charset="0"/>
              </a:rPr>
              <a:t>The phonetic effect of spokesperson names on personality perceptions and brand attachment</a:t>
            </a:r>
            <a:endParaRPr lang="en-AU" sz="2800" cap="all" dirty="0">
              <a:latin typeface="Tw Cen MT Condensed" panose="020B0606020104020203" pitchFamily="34" charset="0"/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107900" y="3933056"/>
            <a:ext cx="34559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AU" sz="1200" b="1" dirty="0"/>
              <a:t>Alicia </a:t>
            </a:r>
            <a:r>
              <a:rPr lang="en-AU" sz="1200" b="1" dirty="0" smtClean="0"/>
              <a:t>Kulczynski</a:t>
            </a:r>
          </a:p>
          <a:p>
            <a:pPr algn="l"/>
            <a:r>
              <a:rPr lang="en-AU" sz="900" i="1" dirty="0" smtClean="0"/>
              <a:t>University </a:t>
            </a:r>
            <a:r>
              <a:rPr lang="en-AU" sz="900" i="1" dirty="0"/>
              <a:t>of Newcastle, </a:t>
            </a:r>
            <a:r>
              <a:rPr lang="en-AU" sz="900" i="1" dirty="0" smtClean="0"/>
              <a:t>Australia</a:t>
            </a:r>
          </a:p>
          <a:p>
            <a:pPr algn="l"/>
            <a:endParaRPr lang="en-AU" sz="1200" dirty="0"/>
          </a:p>
          <a:p>
            <a:pPr algn="l"/>
            <a:r>
              <a:rPr lang="en-AU" sz="1200" b="1" dirty="0"/>
              <a:t>Stacey </a:t>
            </a:r>
            <a:r>
              <a:rPr lang="en-AU" sz="1200" b="1" dirty="0" smtClean="0"/>
              <a:t>Baxter</a:t>
            </a:r>
          </a:p>
          <a:p>
            <a:pPr algn="l"/>
            <a:r>
              <a:rPr lang="en-AU" sz="900" i="1" dirty="0" smtClean="0"/>
              <a:t>University </a:t>
            </a:r>
            <a:r>
              <a:rPr lang="en-AU" sz="900" i="1" dirty="0"/>
              <a:t>of Newcastle, </a:t>
            </a:r>
            <a:r>
              <a:rPr lang="en-AU" sz="900" i="1" dirty="0" smtClean="0"/>
              <a:t>Australia</a:t>
            </a:r>
          </a:p>
          <a:p>
            <a:pPr algn="l"/>
            <a:endParaRPr lang="en-AU" sz="1200" dirty="0"/>
          </a:p>
          <a:p>
            <a:pPr algn="l"/>
            <a:r>
              <a:rPr lang="en-AU" sz="1200" b="1" dirty="0"/>
              <a:t>Jasmina </a:t>
            </a:r>
            <a:r>
              <a:rPr lang="en-AU" sz="1200" b="1" dirty="0" smtClean="0"/>
              <a:t>Ilicic</a:t>
            </a:r>
          </a:p>
          <a:p>
            <a:pPr algn="l"/>
            <a:r>
              <a:rPr lang="en-AU" sz="900" i="1" dirty="0" smtClean="0"/>
              <a:t>Monash </a:t>
            </a:r>
            <a:r>
              <a:rPr lang="en-AU" sz="900" i="1" dirty="0"/>
              <a:t>University, Australia</a:t>
            </a:r>
            <a:endParaRPr lang="en-AU" sz="900" dirty="0"/>
          </a:p>
        </p:txBody>
      </p:sp>
      <p:sp>
        <p:nvSpPr>
          <p:cNvPr id="7" name="Rectangle 168"/>
          <p:cNvSpPr>
            <a:spLocks noChangeArrowheads="1"/>
          </p:cNvSpPr>
          <p:nvPr/>
        </p:nvSpPr>
        <p:spPr bwMode="auto">
          <a:xfrm>
            <a:off x="648136" y="5572096"/>
            <a:ext cx="34559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sz="1600" b="1" dirty="0" smtClean="0"/>
              <a:t>CBRC</a:t>
            </a:r>
          </a:p>
          <a:p>
            <a:r>
              <a:rPr lang="en-AU" sz="1600" b="1" dirty="0" smtClean="0"/>
              <a:t>2019</a:t>
            </a:r>
            <a:endParaRPr lang="en-A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8229600" cy="1143000"/>
          </a:xfrm>
        </p:spPr>
        <p:txBody>
          <a:bodyPr/>
          <a:lstStyle/>
          <a:p>
            <a:r>
              <a:rPr lang="en-AU" dirty="0" smtClean="0"/>
              <a:t>Hypotheses translated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AU" i="1" dirty="0" smtClean="0">
                <a:solidFill>
                  <a:srgbClr val="00B050"/>
                </a:solidFill>
              </a:rPr>
              <a:t>Jordon </a:t>
            </a:r>
            <a:r>
              <a:rPr lang="en-AU" i="1" dirty="0" err="1" smtClean="0">
                <a:solidFill>
                  <a:srgbClr val="00B050"/>
                </a:solidFill>
              </a:rPr>
              <a:t>Rozzo</a:t>
            </a:r>
            <a:r>
              <a:rPr lang="en-AU" dirty="0" smtClean="0"/>
              <a:t> will </a:t>
            </a:r>
            <a:r>
              <a:rPr lang="en-AU" dirty="0"/>
              <a:t>be perceived as more </a:t>
            </a:r>
            <a:r>
              <a:rPr lang="en-AU" i="1" dirty="0">
                <a:solidFill>
                  <a:srgbClr val="00B050"/>
                </a:solidFill>
              </a:rPr>
              <a:t>outdoorsy, tough, and down-to earth</a:t>
            </a:r>
            <a:r>
              <a:rPr lang="en-AU" dirty="0"/>
              <a:t> than </a:t>
            </a:r>
            <a:r>
              <a:rPr lang="en-AU" dirty="0" smtClean="0"/>
              <a:t>Jayden Razza.</a:t>
            </a:r>
          </a:p>
          <a:p>
            <a:pPr marL="0" indent="0">
              <a:buNone/>
            </a:pPr>
            <a:endParaRPr lang="en-AU" sz="1600" dirty="0" smtClean="0"/>
          </a:p>
          <a:p>
            <a:pPr marL="0" indent="0">
              <a:buNone/>
            </a:pPr>
            <a:endParaRPr lang="en-AU" sz="1600" dirty="0"/>
          </a:p>
          <a:p>
            <a:pPr marL="0" indent="0" algn="ctr">
              <a:buNone/>
            </a:pPr>
            <a:r>
              <a:rPr lang="en-AU" i="1" dirty="0" smtClean="0">
                <a:solidFill>
                  <a:srgbClr val="00B050"/>
                </a:solidFill>
              </a:rPr>
              <a:t>Jayden Razza</a:t>
            </a:r>
            <a:r>
              <a:rPr lang="en-AU" dirty="0" smtClean="0"/>
              <a:t> will </a:t>
            </a:r>
            <a:r>
              <a:rPr lang="en-AU" dirty="0"/>
              <a:t>be perceived as more </a:t>
            </a:r>
            <a:r>
              <a:rPr lang="en-AU" i="1" dirty="0">
                <a:solidFill>
                  <a:srgbClr val="00B050"/>
                </a:solidFill>
              </a:rPr>
              <a:t>cheerful</a:t>
            </a:r>
            <a:r>
              <a:rPr lang="en-AU" dirty="0">
                <a:solidFill>
                  <a:srgbClr val="00B050"/>
                </a:solidFill>
              </a:rPr>
              <a:t>, </a:t>
            </a:r>
            <a:r>
              <a:rPr lang="en-AU" i="1" dirty="0">
                <a:solidFill>
                  <a:srgbClr val="00B050"/>
                </a:solidFill>
              </a:rPr>
              <a:t>upper class</a:t>
            </a:r>
            <a:r>
              <a:rPr lang="en-AU" dirty="0">
                <a:solidFill>
                  <a:srgbClr val="00B050"/>
                </a:solidFill>
              </a:rPr>
              <a:t>, and </a:t>
            </a:r>
            <a:r>
              <a:rPr lang="en-AU" i="1" dirty="0">
                <a:solidFill>
                  <a:srgbClr val="00B050"/>
                </a:solidFill>
              </a:rPr>
              <a:t>charming</a:t>
            </a:r>
            <a:r>
              <a:rPr lang="en-AU" dirty="0"/>
              <a:t> than </a:t>
            </a:r>
            <a:r>
              <a:rPr lang="en-AU" dirty="0" smtClean="0"/>
              <a:t>Jordon </a:t>
            </a:r>
            <a:r>
              <a:rPr lang="en-AU" dirty="0" err="1" smtClean="0"/>
              <a:t>Rozzo</a:t>
            </a:r>
            <a:r>
              <a:rPr lang="en-AU" dirty="0" smtClean="0"/>
              <a:t>.</a:t>
            </a:r>
            <a:endParaRPr lang="en-AU" dirty="0"/>
          </a:p>
          <a:p>
            <a:pPr marL="0" indent="0">
              <a:buNone/>
            </a:pPr>
            <a:endParaRPr lang="en-US" sz="14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448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581128"/>
            <a:ext cx="7488832" cy="2016224"/>
          </a:xfrm>
          <a:prstGeom prst="rect">
            <a:avLst/>
          </a:prstGeom>
          <a:solidFill>
            <a:srgbClr val="00B05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116632"/>
            <a:ext cx="8229600" cy="1143000"/>
          </a:xfrm>
        </p:spPr>
        <p:txBody>
          <a:bodyPr/>
          <a:lstStyle/>
          <a:p>
            <a:r>
              <a:rPr lang="en-AU" dirty="0" smtClean="0"/>
              <a:t>Meaning transfer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1773"/>
            <a:ext cx="7488832" cy="4525963"/>
          </a:xfrm>
        </p:spPr>
        <p:txBody>
          <a:bodyPr/>
          <a:lstStyle/>
          <a:p>
            <a:pPr lvl="0"/>
            <a:r>
              <a:rPr lang="en-AU" sz="2400" dirty="0">
                <a:solidFill>
                  <a:srgbClr val="000000"/>
                </a:solidFill>
              </a:rPr>
              <a:t>McCracken’s (1989) Meaning Transfer </a:t>
            </a:r>
            <a:r>
              <a:rPr lang="en-AU" sz="2400" dirty="0" smtClean="0">
                <a:solidFill>
                  <a:srgbClr val="000000"/>
                </a:solidFill>
              </a:rPr>
              <a:t>Model – meaning transferred from a celebrity onto the product or brand, through the endorsement process</a:t>
            </a:r>
            <a:endParaRPr lang="en-AU" dirty="0">
              <a:solidFill>
                <a:srgbClr val="00B050"/>
              </a:solidFill>
            </a:endParaRPr>
          </a:p>
          <a:p>
            <a:pPr lvl="0"/>
            <a:r>
              <a:rPr lang="en-AU" sz="2400" dirty="0" smtClean="0"/>
              <a:t>Perceived celebrity personality transfers onto brand personality </a:t>
            </a:r>
            <a:r>
              <a:rPr lang="en-AU" sz="1050" dirty="0" smtClean="0"/>
              <a:t>(</a:t>
            </a:r>
            <a:r>
              <a:rPr lang="en-AU" sz="1050" dirty="0" err="1" smtClean="0"/>
              <a:t>Ambroise</a:t>
            </a:r>
            <a:r>
              <a:rPr lang="en-AU" sz="1050" dirty="0" smtClean="0"/>
              <a:t> et al., 2014)</a:t>
            </a:r>
          </a:p>
          <a:p>
            <a:r>
              <a:rPr lang="en-AU" sz="2400" dirty="0" smtClean="0"/>
              <a:t>More substantial for lesser known brands </a:t>
            </a:r>
            <a:r>
              <a:rPr lang="en-AU" sz="1050" dirty="0"/>
              <a:t>(</a:t>
            </a:r>
            <a:r>
              <a:rPr lang="en-AU" sz="1050" dirty="0" err="1"/>
              <a:t>Ambroise</a:t>
            </a:r>
            <a:r>
              <a:rPr lang="en-AU" sz="1050" dirty="0"/>
              <a:t> et al., 2014</a:t>
            </a:r>
            <a:r>
              <a:rPr lang="en-AU" sz="1050" dirty="0" smtClean="0"/>
              <a:t>)</a:t>
            </a:r>
          </a:p>
          <a:p>
            <a:pPr marL="0" indent="0">
              <a:buNone/>
            </a:pPr>
            <a:endParaRPr lang="en-AU" sz="1050" dirty="0"/>
          </a:p>
          <a:p>
            <a:pPr lvl="0"/>
            <a:endParaRPr lang="en-AU" sz="1050" dirty="0"/>
          </a:p>
          <a:p>
            <a:pPr marL="0" indent="0">
              <a:buNone/>
            </a:pPr>
            <a:r>
              <a:rPr lang="en-AU" dirty="0" smtClean="0">
                <a:solidFill>
                  <a:srgbClr val="00B050"/>
                </a:solidFill>
              </a:rPr>
              <a:t>H2</a:t>
            </a:r>
            <a:r>
              <a:rPr lang="en-AU" dirty="0">
                <a:solidFill>
                  <a:srgbClr val="00B050"/>
                </a:solidFill>
              </a:rPr>
              <a:t>: </a:t>
            </a:r>
            <a:r>
              <a:rPr lang="en-AU" dirty="0" smtClean="0"/>
              <a:t>Perceptions </a:t>
            </a:r>
            <a:r>
              <a:rPr lang="en-AU" dirty="0"/>
              <a:t>of spokesperson personality derived from the vowel sounds contained in the spokesperson’s name will transfer onto the product with which the spokesperson is paired. </a:t>
            </a:r>
          </a:p>
        </p:txBody>
      </p:sp>
    </p:spTree>
    <p:extLst>
      <p:ext uri="{BB962C8B-B14F-4D97-AF65-F5344CB8AC3E}">
        <p14:creationId xmlns:p14="http://schemas.microsoft.com/office/powerpoint/2010/main" val="18671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8800" y="23581"/>
            <a:ext cx="8229600" cy="1143000"/>
          </a:xfrm>
        </p:spPr>
        <p:txBody>
          <a:bodyPr/>
          <a:lstStyle/>
          <a:p>
            <a:r>
              <a:rPr lang="en-AU" dirty="0" smtClean="0"/>
              <a:t>Study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4525963"/>
          </a:xfrm>
        </p:spPr>
        <p:txBody>
          <a:bodyPr/>
          <a:lstStyle/>
          <a:p>
            <a:r>
              <a:rPr lang="en-AU" sz="2400" dirty="0" smtClean="0"/>
              <a:t>N=223 </a:t>
            </a:r>
            <a:r>
              <a:rPr lang="en-AU" sz="2400" dirty="0"/>
              <a:t>Australian consumers recruited through a professional panel company </a:t>
            </a:r>
            <a:endParaRPr lang="en-AU" sz="2400" dirty="0" smtClean="0"/>
          </a:p>
          <a:p>
            <a:pPr lvl="1"/>
            <a:r>
              <a:rPr lang="en-AU" sz="1600" dirty="0" smtClean="0"/>
              <a:t>Study 1a: </a:t>
            </a:r>
            <a:r>
              <a:rPr lang="en-AU" sz="1600" i="1" dirty="0" smtClean="0"/>
              <a:t>n</a:t>
            </a:r>
            <a:r>
              <a:rPr lang="en-AU" sz="1600" dirty="0" smtClean="0"/>
              <a:t> = 120, 54 male, 66 female; </a:t>
            </a:r>
            <a:r>
              <a:rPr lang="en-AU" sz="1600" i="1" dirty="0" err="1" smtClean="0"/>
              <a:t>M</a:t>
            </a:r>
            <a:r>
              <a:rPr lang="en-AU" sz="1600" baseline="-25000" dirty="0" err="1" smtClean="0"/>
              <a:t>Age</a:t>
            </a:r>
            <a:r>
              <a:rPr lang="en-AU" sz="1600" dirty="0" smtClean="0"/>
              <a:t> = 45.83, </a:t>
            </a:r>
            <a:r>
              <a:rPr lang="en-AU" sz="1600" i="1" dirty="0" err="1" smtClean="0"/>
              <a:t>SD</a:t>
            </a:r>
            <a:r>
              <a:rPr lang="en-AU" sz="1600" baseline="-25000" dirty="0" err="1" smtClean="0"/>
              <a:t>Age</a:t>
            </a:r>
            <a:r>
              <a:rPr lang="en-AU" sz="1600" dirty="0" smtClean="0"/>
              <a:t> = 16.88</a:t>
            </a:r>
          </a:p>
          <a:p>
            <a:pPr lvl="1"/>
            <a:r>
              <a:rPr lang="en-AU" sz="1600" dirty="0" smtClean="0"/>
              <a:t>Study </a:t>
            </a:r>
            <a:r>
              <a:rPr lang="en-AU" sz="1600" dirty="0"/>
              <a:t>1b: </a:t>
            </a:r>
            <a:r>
              <a:rPr lang="en-AU" sz="1600" i="1" dirty="0"/>
              <a:t>n</a:t>
            </a:r>
            <a:r>
              <a:rPr lang="en-AU" sz="1600" dirty="0"/>
              <a:t> = 103, 49 male, 54 female; </a:t>
            </a:r>
            <a:r>
              <a:rPr lang="en-AU" sz="1600" i="1" dirty="0" err="1"/>
              <a:t>M</a:t>
            </a:r>
            <a:r>
              <a:rPr lang="en-AU" sz="1600" baseline="-25000" dirty="0" err="1"/>
              <a:t>Age</a:t>
            </a:r>
            <a:r>
              <a:rPr lang="en-AU" sz="1600" dirty="0"/>
              <a:t> = 50.27, </a:t>
            </a:r>
            <a:r>
              <a:rPr lang="en-AU" sz="1600" i="1" dirty="0" err="1"/>
              <a:t>SD</a:t>
            </a:r>
            <a:r>
              <a:rPr lang="en-AU" sz="1600" baseline="-25000" dirty="0" err="1"/>
              <a:t>Age</a:t>
            </a:r>
            <a:r>
              <a:rPr lang="en-AU" sz="1600" dirty="0"/>
              <a:t> = </a:t>
            </a:r>
            <a:r>
              <a:rPr lang="en-AU" sz="1600" dirty="0" smtClean="0"/>
              <a:t>16.48</a:t>
            </a:r>
          </a:p>
          <a:p>
            <a:pPr lvl="1"/>
            <a:endParaRPr lang="en-AU" sz="1600" dirty="0"/>
          </a:p>
          <a:p>
            <a:r>
              <a:rPr lang="en-AU" sz="2400" dirty="0" smtClean="0"/>
              <a:t>Between Subjects Design</a:t>
            </a:r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400" dirty="0" smtClean="0"/>
              <a:t>Participants randomly allocated to one of two experiment conditions</a:t>
            </a:r>
          </a:p>
          <a:p>
            <a:pPr lvl="1"/>
            <a:r>
              <a:rPr lang="en-AU" sz="1800" dirty="0" smtClean="0"/>
              <a:t>Front </a:t>
            </a:r>
            <a:r>
              <a:rPr lang="en-AU" sz="1800" dirty="0"/>
              <a:t>vowel spokesperson name (Study 1a: </a:t>
            </a:r>
            <a:r>
              <a:rPr lang="en-AU" sz="1800" i="1" dirty="0"/>
              <a:t>n</a:t>
            </a:r>
            <a:r>
              <a:rPr lang="en-AU" sz="1800" dirty="0"/>
              <a:t> = 60; Study 1b: </a:t>
            </a:r>
            <a:r>
              <a:rPr lang="en-AU" sz="1800" i="1" dirty="0"/>
              <a:t>n</a:t>
            </a:r>
            <a:r>
              <a:rPr lang="en-AU" sz="1800" dirty="0"/>
              <a:t> = 51) or </a:t>
            </a:r>
            <a:endParaRPr lang="en-AU" sz="1800" dirty="0" smtClean="0"/>
          </a:p>
          <a:p>
            <a:pPr lvl="1"/>
            <a:r>
              <a:rPr lang="en-AU" sz="1800" dirty="0" smtClean="0"/>
              <a:t>Back </a:t>
            </a:r>
            <a:r>
              <a:rPr lang="en-AU" sz="1800" dirty="0"/>
              <a:t>vowel spokesperson name (Study 1a: </a:t>
            </a:r>
            <a:r>
              <a:rPr lang="en-AU" sz="1800" i="1" dirty="0"/>
              <a:t>n</a:t>
            </a:r>
            <a:r>
              <a:rPr lang="en-AU" sz="1800" dirty="0"/>
              <a:t> = 60; Study 1b: </a:t>
            </a:r>
            <a:r>
              <a:rPr lang="en-AU" sz="1800" i="1" dirty="0"/>
              <a:t>n</a:t>
            </a:r>
            <a:r>
              <a:rPr lang="en-AU" sz="1800" dirty="0"/>
              <a:t> = 52). </a:t>
            </a:r>
          </a:p>
          <a:p>
            <a:pPr lvl="1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5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632848" cy="4525963"/>
          </a:xfrm>
        </p:spPr>
        <p:txBody>
          <a:bodyPr/>
          <a:lstStyle/>
          <a:p>
            <a:pPr marL="0" indent="0">
              <a:buNone/>
            </a:pPr>
            <a:endParaRPr lang="en-AU" sz="1600" i="1" dirty="0" smtClean="0"/>
          </a:p>
          <a:p>
            <a:pPr marL="0" indent="0">
              <a:buNone/>
            </a:pPr>
            <a:endParaRPr lang="en-AU" sz="1600" i="1" dirty="0"/>
          </a:p>
          <a:p>
            <a:pPr marL="0" indent="0">
              <a:buNone/>
            </a:pPr>
            <a:endParaRPr lang="en-AU" sz="1600" i="1" dirty="0" smtClean="0"/>
          </a:p>
          <a:p>
            <a:pPr marL="0" indent="0">
              <a:buNone/>
            </a:pPr>
            <a:endParaRPr lang="en-AU" sz="1600" i="1" dirty="0"/>
          </a:p>
          <a:p>
            <a:r>
              <a:rPr lang="en-AU" i="1" dirty="0" smtClean="0"/>
              <a:t>Study 1a – Completed Brand Personality Scale for the Spokesperson</a:t>
            </a:r>
          </a:p>
          <a:p>
            <a:pPr marL="0" indent="0">
              <a:buNone/>
            </a:pPr>
            <a:endParaRPr lang="en-AU" sz="1100" i="1" dirty="0" smtClean="0"/>
          </a:p>
          <a:p>
            <a:r>
              <a:rPr lang="en-AU" i="1" dirty="0" smtClean="0"/>
              <a:t>Study 1b – Completed Brand Personality scale for the Product (watch)</a:t>
            </a:r>
          </a:p>
          <a:p>
            <a:pPr marL="0" indent="0">
              <a:buNone/>
            </a:pPr>
            <a:endParaRPr lang="en-AU" sz="1400" i="1" dirty="0"/>
          </a:p>
          <a:p>
            <a:pPr marL="0" indent="0" algn="ctr">
              <a:buNone/>
            </a:pPr>
            <a:r>
              <a:rPr lang="en-AU" sz="1800" i="1" dirty="0" smtClean="0"/>
              <a:t>Participants </a:t>
            </a:r>
            <a:r>
              <a:rPr lang="en-AU" sz="1800" i="1" dirty="0"/>
              <a:t>were asked to indicate the extent to which the personality attribute </a:t>
            </a:r>
            <a:r>
              <a:rPr lang="en-AU" sz="1800" i="1" dirty="0" smtClean="0"/>
              <a:t>described the spokesperson/product (7-point </a:t>
            </a:r>
            <a:r>
              <a:rPr lang="en-AU" sz="1800" i="1" dirty="0"/>
              <a:t>scale, not very descriptive-very descriptive)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1640" y="2600201"/>
            <a:ext cx="623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i="1" dirty="0">
                <a:solidFill>
                  <a:srgbClr val="00B050"/>
                </a:solidFill>
                <a:latin typeface="Calibri" panose="020F0502020204030204" pitchFamily="34" charset="0"/>
              </a:rPr>
              <a:t>Jayden Razza </a:t>
            </a:r>
            <a:r>
              <a:rPr lang="en-AU" sz="24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is a spokesperson for </a:t>
            </a:r>
            <a:r>
              <a:rPr lang="en-AU" sz="2400" i="1" dirty="0">
                <a:solidFill>
                  <a:srgbClr val="00B050"/>
                </a:solidFill>
                <a:latin typeface="Calibri" panose="020F0502020204030204" pitchFamily="34" charset="0"/>
              </a:rPr>
              <a:t>a </a:t>
            </a:r>
            <a:r>
              <a:rPr lang="en-AU" sz="24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new watch.</a:t>
            </a:r>
            <a:endParaRPr lang="en-AU" sz="2400" i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0020" y="2099692"/>
            <a:ext cx="6200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Jordon Rozzo is </a:t>
            </a:r>
            <a:r>
              <a:rPr lang="en-AU" sz="2400" i="1" dirty="0">
                <a:solidFill>
                  <a:srgbClr val="00B050"/>
                </a:solidFill>
                <a:latin typeface="Calibri" panose="020F0502020204030204" pitchFamily="34" charset="0"/>
              </a:rPr>
              <a:t>a spokesperson for a </a:t>
            </a:r>
            <a:r>
              <a:rPr lang="en-AU" sz="24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new watch.</a:t>
            </a:r>
            <a:endParaRPr lang="en-AU" sz="2400" i="1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188640" y="1200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kern="1200" cap="all" baseline="0">
                <a:solidFill>
                  <a:schemeClr val="bg1"/>
                </a:solidFill>
                <a:latin typeface="Tw Cen MT Condensed Extra Bold" panose="020B0803020202020204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dirty="0" smtClean="0"/>
              <a:t>Study 1 procedure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5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8680" y="116632"/>
            <a:ext cx="8229600" cy="1143000"/>
          </a:xfrm>
        </p:spPr>
        <p:txBody>
          <a:bodyPr/>
          <a:lstStyle/>
          <a:p>
            <a:r>
              <a:rPr lang="en-AU" dirty="0" smtClean="0"/>
              <a:t>Study 1 results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725715"/>
              </p:ext>
            </p:extLst>
          </p:nvPr>
        </p:nvGraphicFramePr>
        <p:xfrm>
          <a:off x="107504" y="2204864"/>
          <a:ext cx="8928992" cy="3842542"/>
        </p:xfrm>
        <a:graphic>
          <a:graphicData uri="http://schemas.openxmlformats.org/drawingml/2006/table">
            <a:tbl>
              <a:tblPr firstRow="1" firstCol="1" bandRow="1"/>
              <a:tblGrid>
                <a:gridCol w="1510116">
                  <a:extLst>
                    <a:ext uri="{9D8B030D-6E8A-4147-A177-3AD203B41FA5}">
                      <a16:colId xmlns:a16="http://schemas.microsoft.com/office/drawing/2014/main" val="1724825884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4070732899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658277223"/>
                    </a:ext>
                  </a:extLst>
                </a:gridCol>
                <a:gridCol w="790412">
                  <a:extLst>
                    <a:ext uri="{9D8B030D-6E8A-4147-A177-3AD203B41FA5}">
                      <a16:colId xmlns:a16="http://schemas.microsoft.com/office/drawing/2014/main" val="4162942811"/>
                    </a:ext>
                  </a:extLst>
                </a:gridCol>
                <a:gridCol w="790412">
                  <a:extLst>
                    <a:ext uri="{9D8B030D-6E8A-4147-A177-3AD203B41FA5}">
                      <a16:colId xmlns:a16="http://schemas.microsoft.com/office/drawing/2014/main" val="1586914222"/>
                    </a:ext>
                  </a:extLst>
                </a:gridCol>
                <a:gridCol w="790412">
                  <a:extLst>
                    <a:ext uri="{9D8B030D-6E8A-4147-A177-3AD203B41FA5}">
                      <a16:colId xmlns:a16="http://schemas.microsoft.com/office/drawing/2014/main" val="926464765"/>
                    </a:ext>
                  </a:extLst>
                </a:gridCol>
                <a:gridCol w="679299">
                  <a:extLst>
                    <a:ext uri="{9D8B030D-6E8A-4147-A177-3AD203B41FA5}">
                      <a16:colId xmlns:a16="http://schemas.microsoft.com/office/drawing/2014/main" val="1681370171"/>
                    </a:ext>
                  </a:extLst>
                </a:gridCol>
                <a:gridCol w="679299">
                  <a:extLst>
                    <a:ext uri="{9D8B030D-6E8A-4147-A177-3AD203B41FA5}">
                      <a16:colId xmlns:a16="http://schemas.microsoft.com/office/drawing/2014/main" val="1221811307"/>
                    </a:ext>
                  </a:extLst>
                </a:gridCol>
                <a:gridCol w="753373">
                  <a:extLst>
                    <a:ext uri="{9D8B030D-6E8A-4147-A177-3AD203B41FA5}">
                      <a16:colId xmlns:a16="http://schemas.microsoft.com/office/drawing/2014/main" val="1206757308"/>
                    </a:ext>
                  </a:extLst>
                </a:gridCol>
                <a:gridCol w="753373">
                  <a:extLst>
                    <a:ext uri="{9D8B030D-6E8A-4147-A177-3AD203B41FA5}">
                      <a16:colId xmlns:a16="http://schemas.microsoft.com/office/drawing/2014/main" val="2253423906"/>
                    </a:ext>
                  </a:extLst>
                </a:gridCol>
                <a:gridCol w="825380">
                  <a:extLst>
                    <a:ext uri="{9D8B030D-6E8A-4147-A177-3AD203B41FA5}">
                      <a16:colId xmlns:a16="http://schemas.microsoft.com/office/drawing/2014/main" val="3233578842"/>
                    </a:ext>
                  </a:extLst>
                </a:gridCol>
              </a:tblGrid>
              <a:tr h="32057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Spokesperson</a:t>
                      </a: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(Study 1a)</a:t>
                      </a:r>
                      <a:endParaRPr lang="en-A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(Study 1b)</a:t>
                      </a:r>
                      <a:endParaRPr lang="en-A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830883"/>
                  </a:ext>
                </a:extLst>
              </a:tr>
              <a:tr h="226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Front Vowel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 Vowel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Front Vowel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 Vowel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243574"/>
                  </a:ext>
                </a:extLst>
              </a:tr>
              <a:tr h="22616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669727"/>
                  </a:ext>
                </a:extLst>
              </a:tr>
              <a:tr h="226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BPS Facets</a:t>
                      </a:r>
                      <a:endParaRPr lang="en-A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16" marR="951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954360"/>
                  </a:ext>
                </a:extLst>
              </a:tr>
              <a:tr h="242195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Down-to-earth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3.65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1.13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4.92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-4.49*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3.71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4.54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1.62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-2.91*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201780"/>
                  </a:ext>
                </a:extLst>
              </a:tr>
              <a:tr h="233388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Honest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3.73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1.06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4.22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2.14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-1.57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3.78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4.04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1.63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-.92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364254"/>
                  </a:ext>
                </a:extLst>
              </a:tr>
              <a:tr h="236910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Wholesome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3.88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1.83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-.63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3.49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1.19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1.15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1.38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75506"/>
                  </a:ext>
                </a:extLst>
              </a:tr>
              <a:tr h="240433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Cheerful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5.62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1.72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4.73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1.68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2.85*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5.14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1.52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4.08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1.69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3.34*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19919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Upper Class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5.17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.81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4.30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1.40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4.23*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5.25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.84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1.34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4.44*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037677"/>
                  </a:ext>
                </a:extLst>
              </a:tr>
              <a:tr h="235149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Charming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1.29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4.05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-.90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3.78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1.39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1.69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-1.59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14923"/>
                  </a:ext>
                </a:extLst>
              </a:tr>
              <a:tr h="238672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Outdoorsy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1.85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-4.50*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3.51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1.33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4.81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1.74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-4.25*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863954"/>
                  </a:ext>
                </a:extLst>
              </a:tr>
              <a:tr h="242195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Tough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4.18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5.63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1.71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-5.28*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3.04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1.46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4.87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1.61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-6.04*</a:t>
                      </a:r>
                    </a:p>
                  </a:txBody>
                  <a:tcPr marL="95116" marR="951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30491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043167"/>
            <a:ext cx="852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 1: </a:t>
            </a: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 of Spokesperson Names on Personality Judgements for Spokesperson and Product: Jayden Razza and Jordon </a:t>
            </a:r>
            <a:r>
              <a:rPr lang="en-A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Rozzo</a:t>
            </a: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003" y="5724966"/>
            <a:ext cx="1739900" cy="9786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859216" cy="4525963"/>
          </a:xfrm>
        </p:spPr>
        <p:txBody>
          <a:bodyPr/>
          <a:lstStyle/>
          <a:p>
            <a:r>
              <a:rPr lang="en-AU" sz="2000" dirty="0" smtClean="0"/>
              <a:t>Human names often imply, or are associated with a particular gender</a:t>
            </a:r>
          </a:p>
          <a:p>
            <a:r>
              <a:rPr lang="en-AU" sz="2000" dirty="0" smtClean="0"/>
              <a:t>Assigned to a male or female person</a:t>
            </a:r>
          </a:p>
          <a:p>
            <a:r>
              <a:rPr lang="en-US" sz="2000" dirty="0" smtClean="0"/>
              <a:t>Female </a:t>
            </a:r>
            <a:r>
              <a:rPr lang="en-US" sz="2000" dirty="0"/>
              <a:t>names </a:t>
            </a:r>
            <a:r>
              <a:rPr lang="en-US" sz="2000" dirty="0" smtClean="0"/>
              <a:t>are </a:t>
            </a:r>
            <a:r>
              <a:rPr lang="en-US" sz="2000" dirty="0"/>
              <a:t>more likely to contain a </a:t>
            </a:r>
            <a:r>
              <a:rPr lang="en-US" sz="2000" dirty="0">
                <a:solidFill>
                  <a:srgbClr val="00B050"/>
                </a:solidFill>
              </a:rPr>
              <a:t>high front vowel </a:t>
            </a:r>
            <a:r>
              <a:rPr lang="en-US" sz="2000" dirty="0"/>
              <a:t>sound (e.g. /</a:t>
            </a:r>
            <a:r>
              <a:rPr lang="en-US" sz="2000" dirty="0" err="1"/>
              <a:t>i</a:t>
            </a:r>
            <a:r>
              <a:rPr lang="en-US" sz="2000" dirty="0"/>
              <a:t>/ as in Linda and Tina) in the stressed syllable of the name than males names </a:t>
            </a:r>
            <a:r>
              <a:rPr lang="en-US" sz="1000" dirty="0"/>
              <a:t>(Crystal, 1995</a:t>
            </a:r>
            <a:r>
              <a:rPr lang="en-US" sz="1000" dirty="0" smtClean="0"/>
              <a:t>)</a:t>
            </a:r>
          </a:p>
          <a:p>
            <a:r>
              <a:rPr lang="en-US" sz="2000" dirty="0" smtClean="0"/>
              <a:t>Front vowels associated with </a:t>
            </a:r>
            <a:r>
              <a:rPr lang="en-US" sz="2000" dirty="0">
                <a:solidFill>
                  <a:srgbClr val="00B050"/>
                </a:solidFill>
              </a:rPr>
              <a:t>smaller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B050"/>
                </a:solidFill>
              </a:rPr>
              <a:t>lighter</a:t>
            </a:r>
            <a:r>
              <a:rPr lang="en-US" sz="2000" dirty="0"/>
              <a:t> objects, which are stereotypically associated with </a:t>
            </a:r>
            <a:r>
              <a:rPr lang="en-US" sz="2000" dirty="0">
                <a:solidFill>
                  <a:srgbClr val="00B050"/>
                </a:solidFill>
              </a:rPr>
              <a:t>characteristics of females </a:t>
            </a:r>
            <a:r>
              <a:rPr lang="en-US" sz="1000" dirty="0"/>
              <a:t>(Gordon and Heath, 1998</a:t>
            </a:r>
            <a:r>
              <a:rPr lang="en-US" sz="1000" dirty="0" smtClean="0"/>
              <a:t>)</a:t>
            </a:r>
          </a:p>
          <a:p>
            <a:r>
              <a:rPr lang="en-US" sz="2000" dirty="0" smtClean="0"/>
              <a:t>Spokesperson’s </a:t>
            </a:r>
            <a:r>
              <a:rPr lang="en-US" sz="2000" dirty="0"/>
              <a:t>gender influences the gender image assigned to a </a:t>
            </a:r>
            <a:r>
              <a:rPr lang="en-US" sz="2000" dirty="0" smtClean="0"/>
              <a:t>brand</a:t>
            </a:r>
            <a:r>
              <a:rPr lang="en-US" sz="2000" dirty="0"/>
              <a:t> </a:t>
            </a:r>
            <a:r>
              <a:rPr lang="en-US" sz="1000" dirty="0" smtClean="0"/>
              <a:t>(</a:t>
            </a:r>
            <a:r>
              <a:rPr lang="en-US" sz="1000" dirty="0" err="1" smtClean="0"/>
              <a:t>Debevec</a:t>
            </a:r>
            <a:r>
              <a:rPr lang="en-US" sz="1000" dirty="0" smtClean="0"/>
              <a:t> </a:t>
            </a:r>
            <a:r>
              <a:rPr lang="en-US" sz="1000" dirty="0"/>
              <a:t>and </a:t>
            </a:r>
            <a:r>
              <a:rPr lang="en-US" sz="1000" dirty="0" err="1"/>
              <a:t>Iyer</a:t>
            </a:r>
            <a:r>
              <a:rPr lang="en-US" sz="1000" dirty="0"/>
              <a:t>, 1986)</a:t>
            </a:r>
            <a:endParaRPr lang="en-US" sz="1000" dirty="0" smtClean="0"/>
          </a:p>
          <a:p>
            <a:endParaRPr lang="en-A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895" y="4976327"/>
            <a:ext cx="741615" cy="671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37641" y="123223"/>
            <a:ext cx="8229600" cy="1143000"/>
          </a:xfrm>
        </p:spPr>
        <p:txBody>
          <a:bodyPr/>
          <a:lstStyle/>
          <a:p>
            <a:r>
              <a:rPr lang="en-AU" dirty="0" smtClean="0"/>
              <a:t>gender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159" y="5184789"/>
            <a:ext cx="1440160" cy="144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523" y="4882643"/>
            <a:ext cx="1742306" cy="1742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973" y="4874344"/>
            <a:ext cx="917842" cy="917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6686" y="5753796"/>
            <a:ext cx="1735732" cy="9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AU" dirty="0" smtClean="0"/>
              <a:t>hypothesis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456" y="2356941"/>
            <a:ext cx="7931224" cy="4525963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H3: </a:t>
            </a:r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The gender orientation of a spokesperson will influence the effect of sounds contained in gender neutral spokesperson names on (a) consumer perceptions of spokesperson personality traits; which in turn will transfer onto (b) an endorsed </a:t>
            </a:r>
            <a:r>
              <a:rPr lang="en-A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product.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688173" y="2564904"/>
            <a:ext cx="8042507" cy="2808312"/>
          </a:xfrm>
          <a:prstGeom prst="rect">
            <a:avLst/>
          </a:prstGeom>
          <a:solidFill>
            <a:srgbClr val="00B05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0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6712" y="116632"/>
            <a:ext cx="8229600" cy="1143000"/>
          </a:xfrm>
        </p:spPr>
        <p:txBody>
          <a:bodyPr/>
          <a:lstStyle/>
          <a:p>
            <a:r>
              <a:rPr lang="en-AU" dirty="0" smtClean="0"/>
              <a:t>Pre-tests (2)</a:t>
            </a:r>
            <a:endParaRPr lang="en-AU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4525963"/>
          </a:xfrm>
        </p:spPr>
        <p:txBody>
          <a:bodyPr/>
          <a:lstStyle/>
          <a:p>
            <a:r>
              <a:rPr lang="en-AU" sz="2400" dirty="0" smtClean="0"/>
              <a:t>N=60 </a:t>
            </a:r>
          </a:p>
          <a:p>
            <a:r>
              <a:rPr lang="en-AU" sz="2400" dirty="0" smtClean="0"/>
              <a:t>Spokesperson Attractiveness, Spokesperson-Product fit for Male and Female Spokesperson</a:t>
            </a:r>
          </a:p>
          <a:p>
            <a:pPr lvl="1"/>
            <a:r>
              <a:rPr lang="en-US" sz="1800" dirty="0" smtClean="0"/>
              <a:t>Attractiveness </a:t>
            </a:r>
            <a:r>
              <a:rPr lang="en-US" sz="1800" dirty="0"/>
              <a:t>(</a:t>
            </a:r>
            <a:r>
              <a:rPr lang="en-US" sz="1800" i="1" dirty="0"/>
              <a:t>t</a:t>
            </a:r>
            <a:r>
              <a:rPr lang="en-US" sz="1800" dirty="0"/>
              <a:t> = -.25, </a:t>
            </a:r>
            <a:r>
              <a:rPr lang="en-US" sz="1800" i="1" dirty="0"/>
              <a:t>p</a:t>
            </a:r>
            <a:r>
              <a:rPr lang="en-US" sz="1800" dirty="0"/>
              <a:t> = .803) </a:t>
            </a:r>
            <a:endParaRPr lang="en-US" sz="1800" dirty="0" smtClean="0"/>
          </a:p>
          <a:p>
            <a:pPr lvl="1"/>
            <a:r>
              <a:rPr lang="en-US" sz="1800" dirty="0" smtClean="0"/>
              <a:t>Product </a:t>
            </a:r>
            <a:r>
              <a:rPr lang="en-US" sz="1800" dirty="0"/>
              <a:t>congruence (</a:t>
            </a:r>
            <a:r>
              <a:rPr lang="en-US" sz="1800" i="1" dirty="0"/>
              <a:t>t</a:t>
            </a:r>
            <a:r>
              <a:rPr lang="en-US" sz="1800" dirty="0"/>
              <a:t> = .73, </a:t>
            </a:r>
            <a:r>
              <a:rPr lang="en-US" sz="1800" i="1" dirty="0"/>
              <a:t>p</a:t>
            </a:r>
            <a:r>
              <a:rPr lang="en-US" sz="1800" dirty="0"/>
              <a:t> = .471)</a:t>
            </a:r>
            <a:endParaRPr lang="en-AU" sz="1200" dirty="0"/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400" dirty="0" smtClean="0"/>
              <a:t>N=80 </a:t>
            </a:r>
            <a:endParaRPr lang="en-AU" sz="2400" dirty="0"/>
          </a:p>
          <a:p>
            <a:r>
              <a:rPr lang="en-AU" sz="2400" dirty="0" smtClean="0"/>
              <a:t>Personality Judgements attached to:</a:t>
            </a:r>
            <a:endParaRPr lang="en-AU" sz="1800" dirty="0" smtClean="0"/>
          </a:p>
          <a:p>
            <a:pPr lvl="1"/>
            <a:r>
              <a:rPr lang="en-AU" sz="2800" dirty="0" err="1">
                <a:solidFill>
                  <a:srgbClr val="00B050"/>
                </a:solidFill>
              </a:rPr>
              <a:t>Odyn</a:t>
            </a:r>
            <a:r>
              <a:rPr lang="en-AU" sz="2800" dirty="0">
                <a:solidFill>
                  <a:srgbClr val="00B050"/>
                </a:solidFill>
              </a:rPr>
              <a:t> </a:t>
            </a:r>
            <a:r>
              <a:rPr lang="en-AU" sz="2800" dirty="0" err="1" smtClean="0">
                <a:solidFill>
                  <a:srgbClr val="00B050"/>
                </a:solidFill>
              </a:rPr>
              <a:t>Tolley</a:t>
            </a:r>
            <a:endParaRPr lang="en-AU" sz="2800" dirty="0" smtClean="0">
              <a:solidFill>
                <a:srgbClr val="00B050"/>
              </a:solidFill>
            </a:endParaRPr>
          </a:p>
          <a:p>
            <a:pPr lvl="1"/>
            <a:r>
              <a:rPr lang="en-AU" sz="2800" dirty="0" err="1" smtClean="0">
                <a:solidFill>
                  <a:srgbClr val="00B050"/>
                </a:solidFill>
              </a:rPr>
              <a:t>Adyn</a:t>
            </a:r>
            <a:r>
              <a:rPr lang="en-AU" sz="2800" dirty="0" smtClean="0">
                <a:solidFill>
                  <a:srgbClr val="00B050"/>
                </a:solidFill>
              </a:rPr>
              <a:t> Tilley</a:t>
            </a:r>
            <a:endParaRPr lang="en-AU" sz="2800" dirty="0">
              <a:solidFill>
                <a:srgbClr val="00B050"/>
              </a:solidFill>
            </a:endParaRPr>
          </a:p>
          <a:p>
            <a:pPr lvl="1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2180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4784" y="116632"/>
            <a:ext cx="8229600" cy="1143000"/>
          </a:xfrm>
        </p:spPr>
        <p:txBody>
          <a:bodyPr/>
          <a:lstStyle/>
          <a:p>
            <a:r>
              <a:rPr lang="en-AU" dirty="0" smtClean="0"/>
              <a:t>Pre-test</a:t>
            </a:r>
            <a:endParaRPr lang="en-A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68145"/>
              </p:ext>
            </p:extLst>
          </p:nvPr>
        </p:nvGraphicFramePr>
        <p:xfrm>
          <a:off x="323528" y="2535625"/>
          <a:ext cx="8526265" cy="2921664"/>
        </p:xfrm>
        <a:graphic>
          <a:graphicData uri="http://schemas.openxmlformats.org/drawingml/2006/table">
            <a:tbl>
              <a:tblPr firstRow="1" firstCol="1" bandRow="1"/>
              <a:tblGrid>
                <a:gridCol w="1769975">
                  <a:extLst>
                    <a:ext uri="{9D8B030D-6E8A-4147-A177-3AD203B41FA5}">
                      <a16:colId xmlns:a16="http://schemas.microsoft.com/office/drawing/2014/main" val="4121094331"/>
                    </a:ext>
                  </a:extLst>
                </a:gridCol>
                <a:gridCol w="1199715">
                  <a:extLst>
                    <a:ext uri="{9D8B030D-6E8A-4147-A177-3AD203B41FA5}">
                      <a16:colId xmlns:a16="http://schemas.microsoft.com/office/drawing/2014/main" val="2753256194"/>
                    </a:ext>
                  </a:extLst>
                </a:gridCol>
                <a:gridCol w="1199715">
                  <a:extLst>
                    <a:ext uri="{9D8B030D-6E8A-4147-A177-3AD203B41FA5}">
                      <a16:colId xmlns:a16="http://schemas.microsoft.com/office/drawing/2014/main" val="3833147906"/>
                    </a:ext>
                  </a:extLst>
                </a:gridCol>
                <a:gridCol w="1199715">
                  <a:extLst>
                    <a:ext uri="{9D8B030D-6E8A-4147-A177-3AD203B41FA5}">
                      <a16:colId xmlns:a16="http://schemas.microsoft.com/office/drawing/2014/main" val="1820640812"/>
                    </a:ext>
                  </a:extLst>
                </a:gridCol>
                <a:gridCol w="1199715">
                  <a:extLst>
                    <a:ext uri="{9D8B030D-6E8A-4147-A177-3AD203B41FA5}">
                      <a16:colId xmlns:a16="http://schemas.microsoft.com/office/drawing/2014/main" val="845389389"/>
                    </a:ext>
                  </a:extLst>
                </a:gridCol>
                <a:gridCol w="978715">
                  <a:extLst>
                    <a:ext uri="{9D8B030D-6E8A-4147-A177-3AD203B41FA5}">
                      <a16:colId xmlns:a16="http://schemas.microsoft.com/office/drawing/2014/main" val="142635859"/>
                    </a:ext>
                  </a:extLst>
                </a:gridCol>
                <a:gridCol w="978715">
                  <a:extLst>
                    <a:ext uri="{9D8B030D-6E8A-4147-A177-3AD203B41FA5}">
                      <a16:colId xmlns:a16="http://schemas.microsoft.com/office/drawing/2014/main" val="3265999060"/>
                    </a:ext>
                  </a:extLst>
                </a:gridCol>
              </a:tblGrid>
              <a:tr h="30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Front Vowel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Back Vowel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076182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SD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329123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BPS Facets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52368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Down-to-earth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3.62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1.51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4.93</a:t>
                      </a:r>
                      <a:endParaRPr lang="en-AU" sz="17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2.04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-3.23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.002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98760"/>
                  </a:ext>
                </a:extLst>
              </a:tr>
              <a:tr h="265397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Honest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4.05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.64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4.00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1.06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.26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.799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609016"/>
                  </a:ext>
                </a:extLst>
              </a:tr>
              <a:tr h="255531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Wholesome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3.62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1.02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4.10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1.81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-1.46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.148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7276"/>
                  </a:ext>
                </a:extLst>
              </a:tr>
              <a:tr h="273291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Cheerful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5.03</a:t>
                      </a:r>
                      <a:endParaRPr lang="en-AU" sz="17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1.53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3.78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2.07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3.07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.003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188601"/>
                  </a:ext>
                </a:extLst>
              </a:tr>
              <a:tr h="277237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Upper Class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4.35</a:t>
                      </a:r>
                      <a:endParaRPr lang="en-AU" sz="17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1.55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3.38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1.41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2.95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.004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58671"/>
                  </a:ext>
                </a:extLst>
              </a:tr>
              <a:tr h="267371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Charming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-1.58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.118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25265"/>
                  </a:ext>
                </a:extLst>
              </a:tr>
              <a:tr h="270330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Outdoorsy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3.53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1.45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4.88</a:t>
                      </a:r>
                      <a:endParaRPr lang="en-AU" sz="17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1.91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-3.56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.001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285009"/>
                  </a:ext>
                </a:extLst>
              </a:tr>
              <a:tr h="203258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Tough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3.40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1.08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5.48</a:t>
                      </a:r>
                      <a:endParaRPr lang="en-AU" sz="17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1.34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-7.62</a:t>
                      </a:r>
                      <a:endParaRPr lang="en-A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&lt;.001</a:t>
                      </a:r>
                      <a:endParaRPr lang="en-A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6554" marR="1065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9613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231" y="5510218"/>
            <a:ext cx="852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 2: </a:t>
            </a: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Personality Judgements attached to spokesperson names: </a:t>
            </a:r>
            <a:r>
              <a:rPr lang="en-A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Adyn</a:t>
            </a: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Tilley and </a:t>
            </a:r>
            <a:r>
              <a:rPr lang="en-A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Odyn</a:t>
            </a: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Tolley</a:t>
            </a:r>
            <a:endParaRPr lang="en-A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8800" y="23581"/>
            <a:ext cx="8229600" cy="1143000"/>
          </a:xfrm>
        </p:spPr>
        <p:txBody>
          <a:bodyPr/>
          <a:lstStyle/>
          <a:p>
            <a:r>
              <a:rPr lang="en-AU" dirty="0" smtClean="0"/>
              <a:t>Study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4525963"/>
          </a:xfrm>
        </p:spPr>
        <p:txBody>
          <a:bodyPr/>
          <a:lstStyle/>
          <a:p>
            <a:r>
              <a:rPr lang="en-AU" sz="2400" dirty="0" smtClean="0"/>
              <a:t>N=212 </a:t>
            </a:r>
            <a:r>
              <a:rPr lang="en-AU" sz="2400" dirty="0"/>
              <a:t>Australian consumers recruited through a professional panel company </a:t>
            </a:r>
            <a:endParaRPr lang="en-AU" sz="2400" dirty="0" smtClean="0"/>
          </a:p>
          <a:p>
            <a:pPr lvl="1"/>
            <a:r>
              <a:rPr lang="en-AU" sz="1600" dirty="0" smtClean="0"/>
              <a:t>Study 2: 88 male, 124 female; </a:t>
            </a:r>
            <a:r>
              <a:rPr lang="en-AU" sz="1600" i="1" dirty="0" err="1" smtClean="0"/>
              <a:t>M</a:t>
            </a:r>
            <a:r>
              <a:rPr lang="en-AU" sz="1600" baseline="-25000" dirty="0" err="1" smtClean="0"/>
              <a:t>Age</a:t>
            </a:r>
            <a:r>
              <a:rPr lang="en-AU" sz="1600" dirty="0" smtClean="0"/>
              <a:t> = 45.35, </a:t>
            </a:r>
            <a:r>
              <a:rPr lang="en-AU" sz="1600" i="1" dirty="0" err="1" smtClean="0"/>
              <a:t>SD</a:t>
            </a:r>
            <a:r>
              <a:rPr lang="en-AU" sz="1600" baseline="-25000" dirty="0" err="1" smtClean="0"/>
              <a:t>Age</a:t>
            </a:r>
            <a:r>
              <a:rPr lang="en-AU" sz="1600" dirty="0" smtClean="0"/>
              <a:t> = 16.12</a:t>
            </a:r>
          </a:p>
          <a:p>
            <a:pPr lvl="1"/>
            <a:endParaRPr lang="en-AU" sz="1600" dirty="0"/>
          </a:p>
          <a:p>
            <a:r>
              <a:rPr lang="en-AU" sz="2400" dirty="0"/>
              <a:t>2 (spokesperson name: front/back) x 2 (spokesperson gender: female/male) </a:t>
            </a:r>
            <a:r>
              <a:rPr lang="en-AU" sz="2400" dirty="0" smtClean="0"/>
              <a:t>Factorial Design </a:t>
            </a:r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400" dirty="0" smtClean="0"/>
              <a:t>Participants randomly allocated to one of four experiment conditions</a:t>
            </a:r>
          </a:p>
          <a:p>
            <a:pPr lvl="1"/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1073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8229600" cy="1143000"/>
          </a:xfrm>
        </p:spPr>
        <p:txBody>
          <a:bodyPr/>
          <a:lstStyle/>
          <a:p>
            <a:r>
              <a:rPr lang="en-AU" dirty="0" smtClean="0"/>
              <a:t>who’s more Outdoorsy?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276872"/>
            <a:ext cx="55446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 smtClean="0"/>
              <a:t>Jordon Rozzo</a:t>
            </a:r>
          </a:p>
          <a:p>
            <a:pPr algn="ctr"/>
            <a:endParaRPr lang="en-AU" sz="2800" b="1" dirty="0"/>
          </a:p>
          <a:p>
            <a:pPr algn="ctr"/>
            <a:r>
              <a:rPr lang="en-AU" sz="5400" b="1" dirty="0" smtClean="0"/>
              <a:t>or</a:t>
            </a:r>
          </a:p>
          <a:p>
            <a:pPr algn="ctr"/>
            <a:endParaRPr lang="en-AU" sz="2800" b="1" dirty="0"/>
          </a:p>
          <a:p>
            <a:pPr algn="ctr"/>
            <a:r>
              <a:rPr lang="en-AU" sz="5400" b="1" dirty="0" smtClean="0"/>
              <a:t>Jayden Razza</a:t>
            </a:r>
          </a:p>
        </p:txBody>
      </p:sp>
    </p:spTree>
    <p:extLst>
      <p:ext uri="{BB962C8B-B14F-4D97-AF65-F5344CB8AC3E}">
        <p14:creationId xmlns:p14="http://schemas.microsoft.com/office/powerpoint/2010/main" val="39236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6632" y="169384"/>
            <a:ext cx="8229600" cy="1143000"/>
          </a:xfrm>
        </p:spPr>
        <p:txBody>
          <a:bodyPr/>
          <a:lstStyle/>
          <a:p>
            <a:r>
              <a:rPr lang="en-AU" dirty="0" smtClean="0"/>
              <a:t>Study 2 procedure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632848" cy="4525963"/>
          </a:xfrm>
        </p:spPr>
        <p:txBody>
          <a:bodyPr/>
          <a:lstStyle/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endParaRPr lang="en-AU" sz="1400" i="1" dirty="0"/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endParaRPr lang="en-AU" sz="1400" i="1" dirty="0"/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endParaRPr lang="en-AU" sz="1400" i="1" dirty="0"/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endParaRPr lang="en-AU" sz="1400" i="1" dirty="0"/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endParaRPr lang="en-AU" sz="1400" i="1" dirty="0"/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endParaRPr lang="en-AU" sz="1400" i="1" dirty="0"/>
          </a:p>
          <a:p>
            <a:pPr marL="0" indent="0">
              <a:buNone/>
            </a:pPr>
            <a:endParaRPr lang="en-AU" sz="1400" i="1" dirty="0" smtClean="0"/>
          </a:p>
          <a:p>
            <a:pPr marL="0" indent="0">
              <a:buNone/>
            </a:pPr>
            <a:endParaRPr lang="en-AU" sz="1400" i="1" dirty="0"/>
          </a:p>
          <a:p>
            <a:pPr marL="0" indent="0" algn="ctr">
              <a:buNone/>
            </a:pPr>
            <a:r>
              <a:rPr lang="en-AU" sz="1800" i="1" dirty="0" smtClean="0"/>
              <a:t>Participants </a:t>
            </a:r>
            <a:r>
              <a:rPr lang="en-AU" sz="1800" i="1" dirty="0"/>
              <a:t>were asked to indicate the extent to which the </a:t>
            </a:r>
            <a:r>
              <a:rPr lang="en-AU" sz="1800" b="1" i="1" dirty="0">
                <a:solidFill>
                  <a:srgbClr val="00B050"/>
                </a:solidFill>
              </a:rPr>
              <a:t>personality attribute described </a:t>
            </a:r>
            <a:r>
              <a:rPr lang="en-AU" sz="1800" b="1" i="1" dirty="0" smtClean="0">
                <a:solidFill>
                  <a:srgbClr val="00B050"/>
                </a:solidFill>
              </a:rPr>
              <a:t>the water </a:t>
            </a:r>
            <a:r>
              <a:rPr lang="en-AU" sz="1800" i="1" dirty="0" smtClean="0"/>
              <a:t>(7-point </a:t>
            </a:r>
            <a:r>
              <a:rPr lang="en-AU" sz="1800" i="1" dirty="0"/>
              <a:t>scale, not very descriptive-very descriptive)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30501"/>
            <a:ext cx="2743200" cy="1828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37" y="1730501"/>
            <a:ext cx="2743200" cy="18288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68394"/>
            <a:ext cx="2743200" cy="18288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37" y="3768394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116632"/>
            <a:ext cx="8229600" cy="1143000"/>
          </a:xfrm>
        </p:spPr>
        <p:txBody>
          <a:bodyPr/>
          <a:lstStyle/>
          <a:p>
            <a:r>
              <a:rPr lang="en-AU" dirty="0" smtClean="0"/>
              <a:t>Study 2 – main effects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55410"/>
              </p:ext>
            </p:extLst>
          </p:nvPr>
        </p:nvGraphicFramePr>
        <p:xfrm>
          <a:off x="611560" y="1922366"/>
          <a:ext cx="7560843" cy="4155732"/>
        </p:xfrm>
        <a:graphic>
          <a:graphicData uri="http://schemas.openxmlformats.org/drawingml/2006/table">
            <a:tbl>
              <a:tblPr firstRow="1" firstCol="1" bandRow="1"/>
              <a:tblGrid>
                <a:gridCol w="1707951">
                  <a:extLst>
                    <a:ext uri="{9D8B030D-6E8A-4147-A177-3AD203B41FA5}">
                      <a16:colId xmlns:a16="http://schemas.microsoft.com/office/drawing/2014/main" val="2330568394"/>
                    </a:ext>
                  </a:extLst>
                </a:gridCol>
                <a:gridCol w="584654">
                  <a:extLst>
                    <a:ext uri="{9D8B030D-6E8A-4147-A177-3AD203B41FA5}">
                      <a16:colId xmlns:a16="http://schemas.microsoft.com/office/drawing/2014/main" val="1681336272"/>
                    </a:ext>
                  </a:extLst>
                </a:gridCol>
                <a:gridCol w="585448">
                  <a:extLst>
                    <a:ext uri="{9D8B030D-6E8A-4147-A177-3AD203B41FA5}">
                      <a16:colId xmlns:a16="http://schemas.microsoft.com/office/drawing/2014/main" val="1203085414"/>
                    </a:ext>
                  </a:extLst>
                </a:gridCol>
                <a:gridCol w="585448">
                  <a:extLst>
                    <a:ext uri="{9D8B030D-6E8A-4147-A177-3AD203B41FA5}">
                      <a16:colId xmlns:a16="http://schemas.microsoft.com/office/drawing/2014/main" val="3880680093"/>
                    </a:ext>
                  </a:extLst>
                </a:gridCol>
                <a:gridCol w="585448">
                  <a:extLst>
                    <a:ext uri="{9D8B030D-6E8A-4147-A177-3AD203B41FA5}">
                      <a16:colId xmlns:a16="http://schemas.microsoft.com/office/drawing/2014/main" val="2695312227"/>
                    </a:ext>
                  </a:extLst>
                </a:gridCol>
                <a:gridCol w="585448">
                  <a:extLst>
                    <a:ext uri="{9D8B030D-6E8A-4147-A177-3AD203B41FA5}">
                      <a16:colId xmlns:a16="http://schemas.microsoft.com/office/drawing/2014/main" val="2645024569"/>
                    </a:ext>
                  </a:extLst>
                </a:gridCol>
                <a:gridCol w="584654">
                  <a:extLst>
                    <a:ext uri="{9D8B030D-6E8A-4147-A177-3AD203B41FA5}">
                      <a16:colId xmlns:a16="http://schemas.microsoft.com/office/drawing/2014/main" val="1729987037"/>
                    </a:ext>
                  </a:extLst>
                </a:gridCol>
                <a:gridCol w="585448">
                  <a:extLst>
                    <a:ext uri="{9D8B030D-6E8A-4147-A177-3AD203B41FA5}">
                      <a16:colId xmlns:a16="http://schemas.microsoft.com/office/drawing/2014/main" val="424096054"/>
                    </a:ext>
                  </a:extLst>
                </a:gridCol>
                <a:gridCol w="585448">
                  <a:extLst>
                    <a:ext uri="{9D8B030D-6E8A-4147-A177-3AD203B41FA5}">
                      <a16:colId xmlns:a16="http://schemas.microsoft.com/office/drawing/2014/main" val="3421744019"/>
                    </a:ext>
                  </a:extLst>
                </a:gridCol>
                <a:gridCol w="585448">
                  <a:extLst>
                    <a:ext uri="{9D8B030D-6E8A-4147-A177-3AD203B41FA5}">
                      <a16:colId xmlns:a16="http://schemas.microsoft.com/office/drawing/2014/main" val="4045222928"/>
                    </a:ext>
                  </a:extLst>
                </a:gridCol>
                <a:gridCol w="585448">
                  <a:extLst>
                    <a:ext uri="{9D8B030D-6E8A-4147-A177-3AD203B41FA5}">
                      <a16:colId xmlns:a16="http://schemas.microsoft.com/office/drawing/2014/main" val="182936337"/>
                    </a:ext>
                  </a:extLst>
                </a:gridCol>
              </a:tblGrid>
              <a:tr h="304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Effects: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Spokesperson Name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Spokesperson Gender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890152"/>
                  </a:ext>
                </a:extLst>
              </a:tr>
              <a:tr h="343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Vowel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Vowel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96429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92132"/>
                  </a:ext>
                </a:extLst>
              </a:tr>
              <a:tr h="209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BPS Facets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036570"/>
                  </a:ext>
                </a:extLst>
              </a:tr>
              <a:tr h="394932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Down-to-earth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4.81</a:t>
                      </a:r>
                      <a:endParaRPr lang="en-AU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32.40*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4.35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4.10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1.58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621572"/>
                  </a:ext>
                </a:extLst>
              </a:tr>
              <a:tr h="325716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Honest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3.91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.95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4.02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.93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.64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.89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.99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.25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524402"/>
                  </a:ext>
                </a:extLst>
              </a:tr>
              <a:tr h="344274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Wholesome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3.87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4.15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1.54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1.93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4.10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3.92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.70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494957"/>
                  </a:ext>
                </a:extLst>
              </a:tr>
              <a:tr h="394932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Cheerful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4.76</a:t>
                      </a:r>
                      <a:endParaRPr lang="en-AU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1.51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23.85*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4.17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4.34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1.56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.63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167837"/>
                  </a:ext>
                </a:extLst>
              </a:tr>
              <a:tr h="394932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Class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4.55</a:t>
                      </a:r>
                      <a:endParaRPr lang="en-AU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1.64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3.77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14.83*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4.29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4.02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1.51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1.91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981348"/>
                  </a:ext>
                </a:extLst>
              </a:tr>
              <a:tr h="365056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Charming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4.02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4.39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2.88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3.89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1.51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4.53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1.65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8.72*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253336"/>
                  </a:ext>
                </a:extLst>
              </a:tr>
              <a:tr h="394932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Outdoorsy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3.77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4.64</a:t>
                      </a:r>
                      <a:endParaRPr lang="en-AU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1.78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16.09*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3.97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4.45</a:t>
                      </a:r>
                      <a:endParaRPr lang="en-AU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12.26*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38439"/>
                  </a:ext>
                </a:extLst>
              </a:tr>
              <a:tr h="394932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Tough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1.40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4.35</a:t>
                      </a:r>
                      <a:endParaRPr lang="en-AU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1.83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10.25*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3.66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4.36</a:t>
                      </a:r>
                      <a:endParaRPr lang="en-AU" sz="13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1.76</a:t>
                      </a:r>
                      <a:endParaRPr lang="en-A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10.61*</a:t>
                      </a:r>
                      <a:endParaRPr lang="en-A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46" marR="830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1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0826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9552" y="607809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ea typeface="Calibri" panose="020F0502020204030204" pitchFamily="34" charset="0"/>
              </a:rPr>
              <a:t>Main effects replicated those obtained in Study 1 and Study 2 pre-test.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22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116632"/>
            <a:ext cx="9217024" cy="1143000"/>
          </a:xfrm>
        </p:spPr>
        <p:txBody>
          <a:bodyPr/>
          <a:lstStyle/>
          <a:p>
            <a:r>
              <a:rPr lang="en-AU" sz="4800" dirty="0" smtClean="0"/>
              <a:t>Study 2 – interaction effects</a:t>
            </a:r>
            <a:endParaRPr lang="en-AU" sz="4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79608"/>
              </p:ext>
            </p:extLst>
          </p:nvPr>
        </p:nvGraphicFramePr>
        <p:xfrm>
          <a:off x="251520" y="2348880"/>
          <a:ext cx="8704233" cy="2866709"/>
        </p:xfrm>
        <a:graphic>
          <a:graphicData uri="http://schemas.openxmlformats.org/drawingml/2006/table">
            <a:tbl>
              <a:tblPr firstRow="1" firstCol="1" bandRow="1"/>
              <a:tblGrid>
                <a:gridCol w="1966238">
                  <a:extLst>
                    <a:ext uri="{9D8B030D-6E8A-4147-A177-3AD203B41FA5}">
                      <a16:colId xmlns:a16="http://schemas.microsoft.com/office/drawing/2014/main" val="525485365"/>
                    </a:ext>
                  </a:extLst>
                </a:gridCol>
                <a:gridCol w="747956">
                  <a:extLst>
                    <a:ext uri="{9D8B030D-6E8A-4147-A177-3AD203B41FA5}">
                      <a16:colId xmlns:a16="http://schemas.microsoft.com/office/drawing/2014/main" val="3783638735"/>
                    </a:ext>
                  </a:extLst>
                </a:gridCol>
                <a:gridCol w="747956">
                  <a:extLst>
                    <a:ext uri="{9D8B030D-6E8A-4147-A177-3AD203B41FA5}">
                      <a16:colId xmlns:a16="http://schemas.microsoft.com/office/drawing/2014/main" val="3345353366"/>
                    </a:ext>
                  </a:extLst>
                </a:gridCol>
                <a:gridCol w="747956">
                  <a:extLst>
                    <a:ext uri="{9D8B030D-6E8A-4147-A177-3AD203B41FA5}">
                      <a16:colId xmlns:a16="http://schemas.microsoft.com/office/drawing/2014/main" val="1066168425"/>
                    </a:ext>
                  </a:extLst>
                </a:gridCol>
                <a:gridCol w="748869">
                  <a:extLst>
                    <a:ext uri="{9D8B030D-6E8A-4147-A177-3AD203B41FA5}">
                      <a16:colId xmlns:a16="http://schemas.microsoft.com/office/drawing/2014/main" val="3615757258"/>
                    </a:ext>
                  </a:extLst>
                </a:gridCol>
                <a:gridCol w="748869">
                  <a:extLst>
                    <a:ext uri="{9D8B030D-6E8A-4147-A177-3AD203B41FA5}">
                      <a16:colId xmlns:a16="http://schemas.microsoft.com/office/drawing/2014/main" val="3379615375"/>
                    </a:ext>
                  </a:extLst>
                </a:gridCol>
                <a:gridCol w="748869">
                  <a:extLst>
                    <a:ext uri="{9D8B030D-6E8A-4147-A177-3AD203B41FA5}">
                      <a16:colId xmlns:a16="http://schemas.microsoft.com/office/drawing/2014/main" val="3599277842"/>
                    </a:ext>
                  </a:extLst>
                </a:gridCol>
                <a:gridCol w="748869">
                  <a:extLst>
                    <a:ext uri="{9D8B030D-6E8A-4147-A177-3AD203B41FA5}">
                      <a16:colId xmlns:a16="http://schemas.microsoft.com/office/drawing/2014/main" val="1963802873"/>
                    </a:ext>
                  </a:extLst>
                </a:gridCol>
                <a:gridCol w="748869">
                  <a:extLst>
                    <a:ext uri="{9D8B030D-6E8A-4147-A177-3AD203B41FA5}">
                      <a16:colId xmlns:a16="http://schemas.microsoft.com/office/drawing/2014/main" val="1533216872"/>
                    </a:ext>
                  </a:extLst>
                </a:gridCol>
                <a:gridCol w="749782">
                  <a:extLst>
                    <a:ext uri="{9D8B030D-6E8A-4147-A177-3AD203B41FA5}">
                      <a16:colId xmlns:a16="http://schemas.microsoft.com/office/drawing/2014/main" val="3475162137"/>
                    </a:ext>
                  </a:extLst>
                </a:gridCol>
              </a:tblGrid>
              <a:tr h="268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Interaction Effects: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 Spokesperson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 Spokesperson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94476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Vowel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Vowel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Vowel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Vowel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349699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928580"/>
                  </a:ext>
                </a:extLst>
              </a:tr>
              <a:tr h="25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BPS Facets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207482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Down-to-earth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5.07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3.63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1.56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66262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Honest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3.92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.76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4.07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3.96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.13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1781220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Wholesome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1.64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3.88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3.96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51239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Cheerful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4.63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4.89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3.79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.18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752399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Class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4.29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3.96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3.74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.451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042234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Charming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4.06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3.72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3.98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5.08</a:t>
                      </a:r>
                      <a:endParaRPr lang="en-A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1.69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11.49*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301990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Outdoorsy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3.98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3.96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1.39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5.34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1.87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16.75*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07960"/>
                  </a:ext>
                </a:extLst>
              </a:tr>
              <a:tr h="234524">
                <a:tc>
                  <a:txBody>
                    <a:bodyPr/>
                    <a:lstStyle/>
                    <a:p>
                      <a:pPr marL="10922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9220" algn="l"/>
                        </a:tabLs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Tough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3.69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3.63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3.64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5.09</a:t>
                      </a:r>
                      <a:endParaRPr lang="en-A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12.21*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632" marR="98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2029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9511" y="5385601"/>
            <a:ext cx="8776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Table 3: </a:t>
            </a: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Significant 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interaction effects were observed for the facets charming (F (1, 208) = </a:t>
            </a:r>
            <a:r>
              <a:rPr lang="en-A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11.49</a:t>
            </a:r>
            <a:r>
              <a:rPr lang="en-AU" sz="1600" dirty="0">
                <a:latin typeface="Calibri" panose="020F0502020204030204" pitchFamily="34" charset="0"/>
                <a:cs typeface="Calibri" panose="020F0502020204030204" pitchFamily="34" charset="0"/>
              </a:rPr>
              <a:t>, p &lt; .001, η2 = .065), outdoorsy (F (1, 208) = 16.75, p &lt; .001, η2 = .075) and tough (F (1, 208) = 16.75, p &lt; .001, η2 = .075)</a:t>
            </a:r>
          </a:p>
        </p:txBody>
      </p:sp>
    </p:spTree>
    <p:extLst>
      <p:ext uri="{BB962C8B-B14F-4D97-AF65-F5344CB8AC3E}">
        <p14:creationId xmlns:p14="http://schemas.microsoft.com/office/powerpoint/2010/main" val="22561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48869"/>
            <a:ext cx="8229600" cy="1143000"/>
          </a:xfrm>
        </p:spPr>
        <p:txBody>
          <a:bodyPr/>
          <a:lstStyle/>
          <a:p>
            <a:r>
              <a:rPr lang="en-AU" dirty="0" smtClean="0"/>
              <a:t>Product personality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7" y="1916832"/>
            <a:ext cx="3804234" cy="2237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7" y="4293096"/>
            <a:ext cx="3962743" cy="233497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91" y="2843169"/>
            <a:ext cx="4926872" cy="289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Attachment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488832" cy="4525963"/>
          </a:xfrm>
        </p:spPr>
        <p:txBody>
          <a:bodyPr/>
          <a:lstStyle/>
          <a:p>
            <a:r>
              <a:rPr lang="en-AU" sz="2400" dirty="0"/>
              <a:t>Relationship between brand personality and attachment (e.g. Sung et al., 2005)</a:t>
            </a:r>
            <a:endParaRPr lang="en-AU" sz="1100" dirty="0"/>
          </a:p>
          <a:p>
            <a:r>
              <a:rPr lang="en-AU" sz="2400" dirty="0" smtClean="0"/>
              <a:t>Emotional </a:t>
            </a:r>
            <a:r>
              <a:rPr lang="en-AU" sz="2400" dirty="0"/>
              <a:t>brand </a:t>
            </a:r>
            <a:r>
              <a:rPr lang="en-AU" sz="2400" dirty="0" smtClean="0"/>
              <a:t>attachment– </a:t>
            </a:r>
            <a:r>
              <a:rPr lang="en-AU" sz="2400" dirty="0"/>
              <a:t>connecting the brand with the </a:t>
            </a:r>
            <a:r>
              <a:rPr lang="en-AU" sz="2400" dirty="0" smtClean="0"/>
              <a:t>self </a:t>
            </a:r>
            <a:r>
              <a:rPr lang="en-AU" sz="1100" dirty="0"/>
              <a:t>(Thomson, </a:t>
            </a:r>
            <a:r>
              <a:rPr lang="en-AU" sz="1100" dirty="0" err="1"/>
              <a:t>Maclnnis</a:t>
            </a:r>
            <a:r>
              <a:rPr lang="en-AU" sz="1100" dirty="0"/>
              <a:t>, and </a:t>
            </a:r>
            <a:r>
              <a:rPr lang="en-AU" sz="1100" dirty="0" smtClean="0"/>
              <a:t>Park, 2006) </a:t>
            </a:r>
          </a:p>
          <a:p>
            <a:endParaRPr lang="en-AU" sz="1100" dirty="0"/>
          </a:p>
          <a:p>
            <a:r>
              <a:rPr lang="en-AU" sz="2400" dirty="0" smtClean="0"/>
              <a:t>Measured using Thomson, </a:t>
            </a:r>
            <a:r>
              <a:rPr lang="en-AU" sz="2400" dirty="0" err="1" smtClean="0"/>
              <a:t>MacInnis</a:t>
            </a:r>
            <a:r>
              <a:rPr lang="en-AU" sz="2400" dirty="0"/>
              <a:t>, and Park’s (2005) three-factor </a:t>
            </a:r>
            <a:r>
              <a:rPr lang="en-AU" sz="2400" dirty="0" smtClean="0"/>
              <a:t>model: </a:t>
            </a:r>
          </a:p>
          <a:p>
            <a:pPr lvl="1"/>
            <a:r>
              <a:rPr lang="en-AU" sz="2000" dirty="0" smtClean="0"/>
              <a:t>(</a:t>
            </a:r>
            <a:r>
              <a:rPr lang="en-AU" sz="2000" dirty="0"/>
              <a:t>1) </a:t>
            </a:r>
            <a:r>
              <a:rPr lang="en-AU" sz="2000" dirty="0" smtClean="0"/>
              <a:t>Affection - affectionate, loved, friendly, </a:t>
            </a:r>
            <a:r>
              <a:rPr lang="en-AU" sz="2000" dirty="0"/>
              <a:t>and </a:t>
            </a:r>
            <a:r>
              <a:rPr lang="en-AU" sz="2000" dirty="0" smtClean="0"/>
              <a:t>peaceful</a:t>
            </a:r>
          </a:p>
          <a:p>
            <a:pPr lvl="1"/>
            <a:r>
              <a:rPr lang="en-AU" sz="2000" dirty="0" smtClean="0"/>
              <a:t>(</a:t>
            </a:r>
            <a:r>
              <a:rPr lang="en-AU" sz="2000" dirty="0"/>
              <a:t>2) </a:t>
            </a:r>
            <a:r>
              <a:rPr lang="en-AU" sz="2000" dirty="0" smtClean="0"/>
              <a:t>Passion - passionate, delighted, and captivated</a:t>
            </a:r>
          </a:p>
          <a:p>
            <a:pPr lvl="1"/>
            <a:r>
              <a:rPr lang="en-AU" sz="2000" dirty="0" smtClean="0"/>
              <a:t>(3</a:t>
            </a:r>
            <a:r>
              <a:rPr lang="en-AU" sz="2000" dirty="0"/>
              <a:t>) </a:t>
            </a:r>
            <a:r>
              <a:rPr lang="en-AU" sz="2000" dirty="0" smtClean="0"/>
              <a:t>Connection - connected, bonded, </a:t>
            </a:r>
            <a:r>
              <a:rPr lang="en-AU" sz="2000" dirty="0"/>
              <a:t>and </a:t>
            </a:r>
            <a:r>
              <a:rPr lang="en-AU" sz="2000" dirty="0" smtClean="0"/>
              <a:t>attached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552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AU" dirty="0" smtClean="0"/>
              <a:t>hypothesis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126" y="1589123"/>
            <a:ext cx="7931224" cy="4525963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H4: </a:t>
            </a:r>
            <a:r>
              <a:rPr lang="en-A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Consumer perceptions of personality traits mediates the effect of the interaction (spokesperson name and spokesperson gender) on brand attachment. </a:t>
            </a:r>
            <a:endParaRPr lang="en-AU" sz="2400" dirty="0"/>
          </a:p>
        </p:txBody>
      </p:sp>
      <p:sp>
        <p:nvSpPr>
          <p:cNvPr id="5" name="Rectangle 4"/>
          <p:cNvSpPr/>
          <p:nvPr/>
        </p:nvSpPr>
        <p:spPr>
          <a:xfrm>
            <a:off x="561090" y="2027812"/>
            <a:ext cx="8042507" cy="1977252"/>
          </a:xfrm>
          <a:prstGeom prst="rect">
            <a:avLst/>
          </a:prstGeom>
          <a:solidFill>
            <a:srgbClr val="00B05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509120"/>
            <a:ext cx="5868472" cy="18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l"/>
            <a:r>
              <a:rPr lang="en-AU" dirty="0" smtClean="0"/>
              <a:t>ATTACHMENT RESULTS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10581"/>
            <a:ext cx="8254581" cy="4525963"/>
          </a:xfrm>
        </p:spPr>
        <p:txBody>
          <a:bodyPr/>
          <a:lstStyle/>
          <a:p>
            <a:r>
              <a:rPr lang="en-AU" sz="2000" dirty="0" smtClean="0"/>
              <a:t>The </a:t>
            </a:r>
            <a:r>
              <a:rPr lang="en-AU" sz="2000" dirty="0"/>
              <a:t>PROCESS macro bootstrapping procedure (</a:t>
            </a:r>
            <a:r>
              <a:rPr lang="en-AU" sz="2000" i="1" dirty="0"/>
              <a:t>n</a:t>
            </a:r>
            <a:r>
              <a:rPr lang="en-AU" sz="2000" dirty="0"/>
              <a:t> = 10000, Model 8) was employed with significant </a:t>
            </a:r>
            <a:r>
              <a:rPr lang="en-AU" sz="2000" dirty="0" smtClean="0"/>
              <a:t>moderated mediated effects observed for:</a:t>
            </a:r>
          </a:p>
          <a:p>
            <a:pPr marL="0" indent="0">
              <a:buNone/>
            </a:pPr>
            <a:endParaRPr lang="en-AU" sz="1050" dirty="0" smtClean="0"/>
          </a:p>
          <a:p>
            <a:pPr lvl="1"/>
            <a:r>
              <a:rPr lang="en-AU" dirty="0" smtClean="0"/>
              <a:t>Charming: 	</a:t>
            </a:r>
            <a:r>
              <a:rPr lang="en-AU" i="1" dirty="0" smtClean="0"/>
              <a:t>β</a:t>
            </a:r>
            <a:r>
              <a:rPr lang="en-AU" dirty="0" smtClean="0"/>
              <a:t> </a:t>
            </a:r>
            <a:r>
              <a:rPr lang="en-AU" dirty="0"/>
              <a:t>= </a:t>
            </a:r>
            <a:r>
              <a:rPr lang="en-AU" dirty="0" smtClean="0"/>
              <a:t>.64, </a:t>
            </a:r>
            <a:r>
              <a:rPr lang="en-AU" dirty="0"/>
              <a:t>95% CI = </a:t>
            </a:r>
            <a:r>
              <a:rPr lang="en-AU" dirty="0" smtClean="0"/>
              <a:t>.26 </a:t>
            </a:r>
            <a:r>
              <a:rPr lang="en-AU" dirty="0"/>
              <a:t>to </a:t>
            </a:r>
            <a:r>
              <a:rPr lang="en-AU" dirty="0" smtClean="0"/>
              <a:t>1.07</a:t>
            </a:r>
          </a:p>
          <a:p>
            <a:pPr lvl="1"/>
            <a:r>
              <a:rPr lang="en-AU" dirty="0" smtClean="0"/>
              <a:t>Tough: 		</a:t>
            </a:r>
            <a:r>
              <a:rPr lang="en-AU" i="1" dirty="0" smtClean="0"/>
              <a:t>β</a:t>
            </a:r>
            <a:r>
              <a:rPr lang="en-AU" dirty="0" smtClean="0"/>
              <a:t> </a:t>
            </a:r>
            <a:r>
              <a:rPr lang="en-AU" dirty="0"/>
              <a:t>= </a:t>
            </a:r>
            <a:r>
              <a:rPr lang="en-AU" dirty="0" smtClean="0"/>
              <a:t>.57, </a:t>
            </a:r>
            <a:r>
              <a:rPr lang="en-AU" dirty="0"/>
              <a:t>95% CI = </a:t>
            </a:r>
            <a:r>
              <a:rPr lang="en-AU" dirty="0" smtClean="0"/>
              <a:t>.23 </a:t>
            </a:r>
            <a:r>
              <a:rPr lang="en-AU" dirty="0"/>
              <a:t>to </a:t>
            </a:r>
            <a:r>
              <a:rPr lang="en-AU" dirty="0" smtClean="0"/>
              <a:t>  .98 </a:t>
            </a:r>
          </a:p>
          <a:p>
            <a:pPr lvl="1"/>
            <a:r>
              <a:rPr lang="en-AU" dirty="0" smtClean="0"/>
              <a:t>Outdoorsy: 	</a:t>
            </a:r>
            <a:r>
              <a:rPr lang="en-AU" i="1" dirty="0" smtClean="0"/>
              <a:t>β</a:t>
            </a:r>
            <a:r>
              <a:rPr lang="en-AU" dirty="0" smtClean="0"/>
              <a:t> </a:t>
            </a:r>
            <a:r>
              <a:rPr lang="en-AU" dirty="0"/>
              <a:t>= </a:t>
            </a:r>
            <a:r>
              <a:rPr lang="en-AU" dirty="0" smtClean="0"/>
              <a:t>.81, </a:t>
            </a:r>
            <a:r>
              <a:rPr lang="en-AU" dirty="0"/>
              <a:t>95% CI = </a:t>
            </a:r>
            <a:r>
              <a:rPr lang="en-AU" dirty="0" smtClean="0"/>
              <a:t>.38 </a:t>
            </a:r>
            <a:r>
              <a:rPr lang="en-AU" dirty="0"/>
              <a:t>to </a:t>
            </a:r>
            <a:r>
              <a:rPr lang="en-AU" dirty="0" smtClean="0"/>
              <a:t>1.28 </a:t>
            </a:r>
          </a:p>
          <a:p>
            <a:pPr lvl="1"/>
            <a:endParaRPr lang="en-AU" dirty="0"/>
          </a:p>
          <a:p>
            <a:r>
              <a:rPr lang="en-AU" sz="2000" dirty="0" smtClean="0"/>
              <a:t>Where the effect of gender on sounds contained in spokesperson names was significant </a:t>
            </a:r>
            <a:r>
              <a:rPr lang="en-AU" sz="2000" dirty="0"/>
              <a:t>– brand attachment </a:t>
            </a:r>
            <a:r>
              <a:rPr lang="en-AU" sz="2000" dirty="0" smtClean="0"/>
              <a:t>was </a:t>
            </a:r>
            <a:r>
              <a:rPr lang="en-AU" sz="2000" dirty="0"/>
              <a:t>higher</a:t>
            </a:r>
          </a:p>
          <a:p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37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6576"/>
            <a:ext cx="3694196" cy="477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3573016"/>
            <a:ext cx="7093296" cy="2941787"/>
          </a:xfrm>
        </p:spPr>
        <p:txBody>
          <a:bodyPr/>
          <a:lstStyle/>
          <a:p>
            <a:pPr marL="0" indent="0">
              <a:buNone/>
            </a:pPr>
            <a:endParaRPr lang="en-AU" sz="1000" dirty="0" smtClean="0"/>
          </a:p>
          <a:p>
            <a:pPr marL="457200" lvl="1" indent="0">
              <a:buNone/>
            </a:pPr>
            <a:endParaRPr lang="en-AU" sz="1000" dirty="0" smtClean="0"/>
          </a:p>
          <a:p>
            <a:r>
              <a:rPr lang="en-AU" sz="2000" dirty="0" smtClean="0"/>
              <a:t>Spokesperson </a:t>
            </a:r>
            <a:r>
              <a:rPr lang="en-AU" sz="2000" dirty="0">
                <a:solidFill>
                  <a:srgbClr val="00B050"/>
                </a:solidFill>
              </a:rPr>
              <a:t>gender</a:t>
            </a:r>
            <a:r>
              <a:rPr lang="en-AU" sz="2000" dirty="0"/>
              <a:t> can attenuate phonetic symbolism </a:t>
            </a:r>
            <a:r>
              <a:rPr lang="en-AU" sz="2000" dirty="0" smtClean="0"/>
              <a:t>effects – i.e. when the spokesperson is </a:t>
            </a:r>
            <a:r>
              <a:rPr lang="en-AU" sz="2000" dirty="0" smtClean="0">
                <a:solidFill>
                  <a:srgbClr val="00B050"/>
                </a:solidFill>
              </a:rPr>
              <a:t>female</a:t>
            </a:r>
          </a:p>
          <a:p>
            <a:pPr lvl="1"/>
            <a:r>
              <a:rPr lang="en-AU" sz="1600" i="1" dirty="0" smtClean="0"/>
              <a:t>Careful </a:t>
            </a:r>
            <a:r>
              <a:rPr lang="en-AU" sz="1600" i="1" dirty="0">
                <a:solidFill>
                  <a:srgbClr val="00B050"/>
                </a:solidFill>
              </a:rPr>
              <a:t>consideration</a:t>
            </a:r>
            <a:r>
              <a:rPr lang="en-AU" sz="1600" i="1" dirty="0"/>
              <a:t> of spokesperson </a:t>
            </a:r>
            <a:r>
              <a:rPr lang="en-AU" sz="1600" i="1" dirty="0">
                <a:solidFill>
                  <a:srgbClr val="00B050"/>
                </a:solidFill>
              </a:rPr>
              <a:t>gender</a:t>
            </a:r>
            <a:r>
              <a:rPr lang="en-AU" sz="1600" i="1" dirty="0"/>
              <a:t> is required for the elicitation of required brand personality perceptions. </a:t>
            </a:r>
            <a:r>
              <a:rPr lang="en-AU" sz="1600" i="1" dirty="0" smtClean="0"/>
              <a:t>	</a:t>
            </a:r>
          </a:p>
          <a:p>
            <a:pPr lvl="1"/>
            <a:r>
              <a:rPr lang="en-AU" sz="1600" i="1" dirty="0" smtClean="0"/>
              <a:t>For </a:t>
            </a:r>
            <a:r>
              <a:rPr lang="en-AU" sz="1600" i="1" dirty="0"/>
              <a:t>example, a brand exerting resources into creating </a:t>
            </a:r>
            <a:r>
              <a:rPr lang="en-AU" sz="1600" i="1" dirty="0" smtClean="0"/>
              <a:t>an outdoorsy brand </a:t>
            </a:r>
            <a:r>
              <a:rPr lang="en-AU" sz="1600" i="1" dirty="0"/>
              <a:t>personality through </a:t>
            </a:r>
            <a:r>
              <a:rPr lang="en-AU" sz="1600" i="1" dirty="0" smtClean="0"/>
              <a:t>spokesperson name, </a:t>
            </a:r>
            <a:r>
              <a:rPr lang="en-AU" sz="1600" i="1" dirty="0"/>
              <a:t>should </a:t>
            </a:r>
            <a:r>
              <a:rPr lang="en-AU" sz="1600" i="1" u="sng" dirty="0">
                <a:solidFill>
                  <a:srgbClr val="00B050"/>
                </a:solidFill>
              </a:rPr>
              <a:t>not</a:t>
            </a:r>
            <a:r>
              <a:rPr lang="en-AU" sz="1600" i="1" dirty="0"/>
              <a:t> adopt a </a:t>
            </a:r>
            <a:r>
              <a:rPr lang="en-AU" sz="1600" i="1" dirty="0">
                <a:solidFill>
                  <a:srgbClr val="00B050"/>
                </a:solidFill>
              </a:rPr>
              <a:t>female</a:t>
            </a:r>
            <a:r>
              <a:rPr lang="en-AU" sz="1600" i="1" dirty="0"/>
              <a:t> spokesperson. </a:t>
            </a:r>
            <a:endParaRPr lang="en-AU" sz="1600" i="1" dirty="0" smtClean="0"/>
          </a:p>
          <a:p>
            <a:pPr lvl="1"/>
            <a:r>
              <a:rPr lang="en-AU" sz="1600" i="1" dirty="0" smtClean="0"/>
              <a:t>However, females offer more flexibility and versatility for conveying personality traits, as sounds in their name will not interfere with other personality elements. </a:t>
            </a:r>
            <a:endParaRPr lang="en-AU" sz="1600" i="1" dirty="0"/>
          </a:p>
          <a:p>
            <a:endParaRPr lang="en-AU" sz="2000" dirty="0"/>
          </a:p>
        </p:txBody>
      </p:sp>
      <p:sp>
        <p:nvSpPr>
          <p:cNvPr id="6" name="Rectangle 5"/>
          <p:cNvSpPr/>
          <p:nvPr/>
        </p:nvSpPr>
        <p:spPr>
          <a:xfrm>
            <a:off x="4114800" y="1853342"/>
            <a:ext cx="4572000" cy="18035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4"/>
              </a:buBlip>
            </a:pP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Vowel Sounds in spokesperson names only influence personality perceptions when the spokesperson is </a:t>
            </a:r>
            <a:r>
              <a:rPr lang="en-AU" sz="2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</a:t>
            </a:r>
            <a:endParaRPr lang="en-AU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B05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AU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Males </a:t>
            </a:r>
            <a:r>
              <a:rPr lang="en-AU" sz="1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AU" sz="16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ffer more limitation but can be strategically utilized to heighten perceptions of charming, outdoorsy, or tough. </a:t>
            </a:r>
            <a:endParaRPr lang="en-AU" sz="16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1324">
            <a:off x="3996857" y="3338004"/>
            <a:ext cx="4934322" cy="328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888"/>
            <a:ext cx="4067944" cy="495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2708920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pPr algn="ctr"/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charming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754459"/>
              </p:ext>
            </p:extLst>
          </p:nvPr>
        </p:nvGraphicFramePr>
        <p:xfrm>
          <a:off x="1619672" y="2924944"/>
          <a:ext cx="5725160" cy="2571750"/>
        </p:xfrm>
        <a:graphic>
          <a:graphicData uri="http://schemas.openxmlformats.org/drawingml/2006/table">
            <a:tbl>
              <a:tblPr firstRow="1" firstCol="1" bandRow="1"/>
              <a:tblGrid>
                <a:gridCol w="3846830">
                  <a:extLst>
                    <a:ext uri="{9D8B030D-6E8A-4147-A177-3AD203B41FA5}">
                      <a16:colId xmlns:a16="http://schemas.microsoft.com/office/drawing/2014/main" val="836320188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3824525658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86722641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109476731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Predictors: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595840"/>
                  </a:ext>
                </a:extLst>
              </a:tr>
              <a:tr h="26479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Variable: Charming (Model 1)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4597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Name (X)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-.26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.799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52287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Gender (W)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-3.20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-2.97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75304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A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03865"/>
                  </a:ext>
                </a:extLst>
              </a:tr>
              <a:tr h="26416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Variable: Brand Attachment (Model 2)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216059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Name (X)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24154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Gender (W)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-.68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.497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11361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Charming (M)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9.45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08830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x W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-.42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.156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5619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75656" y="2276872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Moderated Mediation</a:t>
            </a:r>
          </a:p>
        </p:txBody>
      </p:sp>
    </p:spTree>
    <p:extLst>
      <p:ext uri="{BB962C8B-B14F-4D97-AF65-F5344CB8AC3E}">
        <p14:creationId xmlns:p14="http://schemas.microsoft.com/office/powerpoint/2010/main" val="1381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100392" cy="6081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16632"/>
            <a:ext cx="8229600" cy="1143000"/>
          </a:xfrm>
        </p:spPr>
        <p:txBody>
          <a:bodyPr/>
          <a:lstStyle/>
          <a:p>
            <a:r>
              <a:rPr lang="en-AU" dirty="0" smtClean="0"/>
              <a:t>who’s more Outdoorsy?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18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tough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475656" y="2276872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Moderated Mediation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41245"/>
              </p:ext>
            </p:extLst>
          </p:nvPr>
        </p:nvGraphicFramePr>
        <p:xfrm>
          <a:off x="1619672" y="2996952"/>
          <a:ext cx="5400600" cy="2448270"/>
        </p:xfrm>
        <a:graphic>
          <a:graphicData uri="http://schemas.openxmlformats.org/drawingml/2006/table">
            <a:tbl>
              <a:tblPr firstRow="1" firstCol="1" bandRow="1"/>
              <a:tblGrid>
                <a:gridCol w="3629372">
                  <a:extLst>
                    <a:ext uri="{9D8B030D-6E8A-4147-A177-3AD203B41FA5}">
                      <a16:colId xmlns:a16="http://schemas.microsoft.com/office/drawing/2014/main" val="2057716973"/>
                    </a:ext>
                  </a:extLst>
                </a:gridCol>
                <a:gridCol w="589847">
                  <a:extLst>
                    <a:ext uri="{9D8B030D-6E8A-4147-A177-3AD203B41FA5}">
                      <a16:colId xmlns:a16="http://schemas.microsoft.com/office/drawing/2014/main" val="3870888847"/>
                    </a:ext>
                  </a:extLst>
                </a:gridCol>
                <a:gridCol w="589847">
                  <a:extLst>
                    <a:ext uri="{9D8B030D-6E8A-4147-A177-3AD203B41FA5}">
                      <a16:colId xmlns:a16="http://schemas.microsoft.com/office/drawing/2014/main" val="999159679"/>
                    </a:ext>
                  </a:extLst>
                </a:gridCol>
                <a:gridCol w="591534">
                  <a:extLst>
                    <a:ext uri="{9D8B030D-6E8A-4147-A177-3AD203B41FA5}">
                      <a16:colId xmlns:a16="http://schemas.microsoft.com/office/drawing/2014/main" val="3432464663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Predictors: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784436"/>
                  </a:ext>
                </a:extLst>
              </a:tr>
              <a:tr h="24482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Variable: Tough (Model 1)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586868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Name (X)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-.05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.868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6667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Gender (W)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-3.06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21375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x W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297584"/>
                  </a:ext>
                </a:extLst>
              </a:tr>
              <a:tr h="24482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Variable: Brand Attachment (Model 2)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16696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Name (X)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.56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.71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075320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Gender (W)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-.72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.475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648597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Tough (M)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.38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34292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x W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-.35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-1.13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.259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22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outdoorsy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475656" y="2276872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Moderated Mediation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35808"/>
              </p:ext>
            </p:extLst>
          </p:nvPr>
        </p:nvGraphicFramePr>
        <p:xfrm>
          <a:off x="1659454" y="2996952"/>
          <a:ext cx="5504835" cy="2448270"/>
        </p:xfrm>
        <a:graphic>
          <a:graphicData uri="http://schemas.openxmlformats.org/drawingml/2006/table">
            <a:tbl>
              <a:tblPr firstRow="1" firstCol="1" bandRow="1"/>
              <a:tblGrid>
                <a:gridCol w="3699421">
                  <a:extLst>
                    <a:ext uri="{9D8B030D-6E8A-4147-A177-3AD203B41FA5}">
                      <a16:colId xmlns:a16="http://schemas.microsoft.com/office/drawing/2014/main" val="3270868056"/>
                    </a:ext>
                  </a:extLst>
                </a:gridCol>
                <a:gridCol w="601231">
                  <a:extLst>
                    <a:ext uri="{9D8B030D-6E8A-4147-A177-3AD203B41FA5}">
                      <a16:colId xmlns:a16="http://schemas.microsoft.com/office/drawing/2014/main" val="2262306494"/>
                    </a:ext>
                  </a:extLst>
                </a:gridCol>
                <a:gridCol w="601231">
                  <a:extLst>
                    <a:ext uri="{9D8B030D-6E8A-4147-A177-3AD203B41FA5}">
                      <a16:colId xmlns:a16="http://schemas.microsoft.com/office/drawing/2014/main" val="3931872677"/>
                    </a:ext>
                  </a:extLst>
                </a:gridCol>
                <a:gridCol w="602952">
                  <a:extLst>
                    <a:ext uri="{9D8B030D-6E8A-4147-A177-3AD203B41FA5}">
                      <a16:colId xmlns:a16="http://schemas.microsoft.com/office/drawing/2014/main" val="3588134892"/>
                    </a:ext>
                  </a:extLst>
                </a:gridCol>
              </a:tblGrid>
              <a:tr h="24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Predictors: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8341785"/>
                  </a:ext>
                </a:extLst>
              </a:tr>
              <a:tr h="24482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Variable: Outdoorsy (Model 1)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08373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Name (X)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-1.33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.184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947199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Gender (W)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-3.60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-3.23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.002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44288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x W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001957"/>
                  </a:ext>
                </a:extLst>
              </a:tr>
              <a:tr h="24482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Dependent Variable: Brand Attachment (Model 2)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0058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Name (X)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.176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131283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Spokesperson Gender (W)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.951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355744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Outdoorsy (M)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.45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378572"/>
                  </a:ext>
                </a:extLst>
              </a:tr>
              <a:tr h="244827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 x W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-1.99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.084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0" marR="4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787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3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6712" y="116632"/>
            <a:ext cx="8229600" cy="1143000"/>
          </a:xfrm>
        </p:spPr>
        <p:txBody>
          <a:bodyPr/>
          <a:lstStyle/>
          <a:p>
            <a:r>
              <a:rPr lang="en-AU" dirty="0" smtClean="0"/>
              <a:t>spokespeople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676" y="1893850"/>
            <a:ext cx="5832648" cy="4525963"/>
          </a:xfrm>
        </p:spPr>
        <p:txBody>
          <a:bodyPr/>
          <a:lstStyle/>
          <a:p>
            <a:r>
              <a:rPr lang="en-AU" sz="2400" dirty="0" smtClean="0"/>
              <a:t>Used in advertising to attract attention</a:t>
            </a:r>
          </a:p>
          <a:p>
            <a:pPr lvl="1"/>
            <a:r>
              <a:rPr lang="en-AU" sz="2000" dirty="0" smtClean="0"/>
              <a:t>Ideal for </a:t>
            </a:r>
            <a:r>
              <a:rPr lang="en-AU" sz="2000" dirty="0" smtClean="0">
                <a:solidFill>
                  <a:srgbClr val="00B050"/>
                </a:solidFill>
              </a:rPr>
              <a:t>humanising</a:t>
            </a:r>
            <a:r>
              <a:rPr lang="en-AU" sz="2000" dirty="0" smtClean="0"/>
              <a:t> a brand</a:t>
            </a:r>
          </a:p>
          <a:p>
            <a:pPr lvl="1"/>
            <a:r>
              <a:rPr lang="en-AU" sz="2000" dirty="0" smtClean="0"/>
              <a:t>Assist in establishing brand </a:t>
            </a:r>
            <a:r>
              <a:rPr lang="en-AU" sz="2000" dirty="0" smtClean="0">
                <a:solidFill>
                  <a:srgbClr val="00B050"/>
                </a:solidFill>
              </a:rPr>
              <a:t>personality</a:t>
            </a:r>
          </a:p>
          <a:p>
            <a:pPr marL="457200" lvl="1" indent="0">
              <a:buNone/>
            </a:pPr>
            <a:endParaRPr lang="en-AU" sz="1200" dirty="0" smtClean="0"/>
          </a:p>
          <a:p>
            <a:r>
              <a:rPr lang="en-AU" sz="2400" dirty="0" smtClean="0"/>
              <a:t>People, animals, characters, cartoons, puppets</a:t>
            </a:r>
          </a:p>
          <a:p>
            <a:pPr marL="0" indent="0">
              <a:buNone/>
            </a:pPr>
            <a:endParaRPr lang="en-AU" sz="1200" dirty="0" smtClean="0"/>
          </a:p>
          <a:p>
            <a:r>
              <a:rPr lang="en-AU" sz="2400" dirty="0" smtClean="0"/>
              <a:t>Offer greater </a:t>
            </a:r>
            <a:r>
              <a:rPr lang="en-AU" sz="2400" dirty="0" smtClean="0">
                <a:solidFill>
                  <a:srgbClr val="00B050"/>
                </a:solidFill>
              </a:rPr>
              <a:t>control</a:t>
            </a:r>
            <a:r>
              <a:rPr lang="en-AU" sz="2400" dirty="0" smtClean="0"/>
              <a:t> than real celebrities</a:t>
            </a:r>
          </a:p>
          <a:p>
            <a:pPr marL="0" indent="0">
              <a:buNone/>
            </a:pPr>
            <a:endParaRPr lang="en-AU" sz="1400" dirty="0" smtClean="0"/>
          </a:p>
          <a:p>
            <a:endParaRPr lang="en-AU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43096" y="2362861"/>
            <a:ext cx="190090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2.bp.blogspot.com/_ymecPMaym1k/TPATPyzsY_I/AAAAAAAADB8/2U5qx5l_EPM/s1600/jg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119" y="1893850"/>
            <a:ext cx="1066140" cy="27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2" y="3675848"/>
            <a:ext cx="1537835" cy="3212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4797152"/>
            <a:ext cx="3288861" cy="21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8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2322526"/>
            <a:ext cx="3184514" cy="27712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5040560" cy="5679033"/>
          </a:xfrm>
        </p:spPr>
        <p:txBody>
          <a:bodyPr/>
          <a:lstStyle/>
          <a:p>
            <a:r>
              <a:rPr lang="en-AU" sz="2000" dirty="0" smtClean="0"/>
              <a:t>The </a:t>
            </a:r>
            <a:r>
              <a:rPr lang="en-AU" sz="2000" i="1" dirty="0" smtClean="0">
                <a:solidFill>
                  <a:srgbClr val="00B050"/>
                </a:solidFill>
              </a:rPr>
              <a:t>sounds </a:t>
            </a:r>
            <a:r>
              <a:rPr lang="en-AU" sz="2000" dirty="0" smtClean="0"/>
              <a:t>contained in spokesperson names </a:t>
            </a:r>
            <a:r>
              <a:rPr lang="en-AU" sz="900" dirty="0" smtClean="0"/>
              <a:t>(</a:t>
            </a:r>
            <a:r>
              <a:rPr lang="en-US" sz="900" dirty="0"/>
              <a:t>Ilicic et al., 2015</a:t>
            </a:r>
            <a:r>
              <a:rPr lang="en-US" sz="900" dirty="0" smtClean="0"/>
              <a:t>)</a:t>
            </a:r>
            <a:r>
              <a:rPr lang="en-AU" sz="2000" dirty="0" smtClean="0"/>
              <a:t>, </a:t>
            </a:r>
            <a:r>
              <a:rPr lang="en-AU" sz="2000" dirty="0"/>
              <a:t>like brand </a:t>
            </a:r>
            <a:r>
              <a:rPr lang="en-AU" sz="2000" dirty="0" smtClean="0"/>
              <a:t>names </a:t>
            </a:r>
            <a:r>
              <a:rPr lang="en-AU" sz="900" dirty="0" smtClean="0"/>
              <a:t>(</a:t>
            </a:r>
            <a:r>
              <a:rPr lang="en-AU" sz="900" dirty="0" err="1"/>
              <a:t>Lowrey</a:t>
            </a:r>
            <a:r>
              <a:rPr lang="en-AU" sz="900" dirty="0"/>
              <a:t> &amp; </a:t>
            </a:r>
            <a:r>
              <a:rPr lang="en-AU" sz="900" dirty="0" err="1"/>
              <a:t>Shrum</a:t>
            </a:r>
            <a:r>
              <a:rPr lang="en-AU" sz="900" dirty="0"/>
              <a:t>, 2007) </a:t>
            </a:r>
            <a:r>
              <a:rPr lang="en-AU" sz="2000" dirty="0"/>
              <a:t>, contain </a:t>
            </a:r>
            <a:r>
              <a:rPr lang="en-AU" sz="2000" dirty="0">
                <a:solidFill>
                  <a:srgbClr val="00B050"/>
                </a:solidFill>
              </a:rPr>
              <a:t>meaning</a:t>
            </a:r>
            <a:r>
              <a:rPr lang="en-AU" sz="2000" dirty="0"/>
              <a:t> for </a:t>
            </a:r>
            <a:r>
              <a:rPr lang="en-AU" sz="2000" dirty="0" smtClean="0"/>
              <a:t>consumers</a:t>
            </a:r>
          </a:p>
          <a:p>
            <a:pPr marL="0" indent="0">
              <a:buNone/>
            </a:pPr>
            <a:endParaRPr lang="en-AU" sz="800" dirty="0" smtClean="0"/>
          </a:p>
          <a:p>
            <a:r>
              <a:rPr lang="en-US" sz="2000" dirty="0" smtClean="0"/>
              <a:t>Most research in marketing focuses on the </a:t>
            </a:r>
            <a:r>
              <a:rPr lang="en-US" sz="2000" dirty="0" smtClean="0">
                <a:solidFill>
                  <a:srgbClr val="00B050"/>
                </a:solidFill>
              </a:rPr>
              <a:t>front/back </a:t>
            </a:r>
            <a:r>
              <a:rPr lang="en-US" sz="2000" i="1" dirty="0" smtClean="0">
                <a:solidFill>
                  <a:srgbClr val="00B050"/>
                </a:solidFill>
              </a:rPr>
              <a:t>vowel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sound distinction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AU" sz="2000" dirty="0" smtClean="0">
                <a:solidFill>
                  <a:srgbClr val="00B050"/>
                </a:solidFill>
              </a:rPr>
              <a:t>[</a:t>
            </a:r>
            <a:r>
              <a:rPr lang="en-AU" sz="2000" dirty="0">
                <a:solidFill>
                  <a:srgbClr val="00B050"/>
                </a:solidFill>
              </a:rPr>
              <a:t>ä] </a:t>
            </a:r>
            <a:r>
              <a:rPr lang="en-AU" sz="2000" dirty="0"/>
              <a:t>(such as in </a:t>
            </a:r>
            <a:r>
              <a:rPr lang="en-AU" sz="2000" i="1" dirty="0" smtClean="0">
                <a:solidFill>
                  <a:srgbClr val="00B050"/>
                </a:solidFill>
              </a:rPr>
              <a:t>brought</a:t>
            </a:r>
            <a:r>
              <a:rPr lang="en-AU" sz="2000" dirty="0" smtClean="0"/>
              <a:t>) </a:t>
            </a:r>
            <a:r>
              <a:rPr lang="en-AU" sz="2000" dirty="0"/>
              <a:t>has been associated with large objects </a:t>
            </a:r>
            <a:endParaRPr lang="en-AU" sz="2000" dirty="0" smtClean="0"/>
          </a:p>
          <a:p>
            <a:pPr marL="0" indent="0">
              <a:buNone/>
            </a:pPr>
            <a:endParaRPr lang="en-AU" sz="800" dirty="0" smtClean="0"/>
          </a:p>
          <a:p>
            <a:r>
              <a:rPr lang="en-AU" sz="2000" dirty="0" smtClean="0">
                <a:solidFill>
                  <a:srgbClr val="00B050"/>
                </a:solidFill>
              </a:rPr>
              <a:t>[</a:t>
            </a:r>
            <a:r>
              <a:rPr lang="en-AU" sz="2000" dirty="0" err="1">
                <a:solidFill>
                  <a:srgbClr val="00B050"/>
                </a:solidFill>
              </a:rPr>
              <a:t>i</a:t>
            </a:r>
            <a:r>
              <a:rPr lang="en-AU" sz="2000" dirty="0">
                <a:solidFill>
                  <a:srgbClr val="00B050"/>
                </a:solidFill>
              </a:rPr>
              <a:t>] </a:t>
            </a:r>
            <a:r>
              <a:rPr lang="en-AU" sz="2000" dirty="0"/>
              <a:t>(such as in </a:t>
            </a:r>
            <a:r>
              <a:rPr lang="en-AU" sz="2000" i="1" dirty="0">
                <a:solidFill>
                  <a:srgbClr val="00B050"/>
                </a:solidFill>
              </a:rPr>
              <a:t>bring</a:t>
            </a:r>
            <a:r>
              <a:rPr lang="en-AU" sz="2000" dirty="0"/>
              <a:t>) associated with small objects </a:t>
            </a:r>
            <a:r>
              <a:rPr lang="en-AU" sz="1000" dirty="0"/>
              <a:t>(</a:t>
            </a:r>
            <a:r>
              <a:rPr lang="en-AU" sz="1000" dirty="0" err="1"/>
              <a:t>Tarte</a:t>
            </a:r>
            <a:r>
              <a:rPr lang="en-AU" sz="1000" dirty="0"/>
              <a:t> and </a:t>
            </a:r>
            <a:r>
              <a:rPr lang="en-AU" sz="1000" dirty="0" err="1"/>
              <a:t>Barritt</a:t>
            </a:r>
            <a:r>
              <a:rPr lang="en-AU" sz="1000" dirty="0"/>
              <a:t>, 1971)</a:t>
            </a:r>
            <a:endParaRPr lang="en-US" sz="1000" dirty="0" smtClean="0"/>
          </a:p>
          <a:p>
            <a:endParaRPr lang="en-AU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944" y="107497"/>
            <a:ext cx="8229600" cy="1143000"/>
          </a:xfrm>
        </p:spPr>
        <p:txBody>
          <a:bodyPr/>
          <a:lstStyle/>
          <a:p>
            <a:r>
              <a:rPr lang="en-AU" dirty="0" smtClean="0"/>
              <a:t>Phonetic symbolism</a:t>
            </a:r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38" r="-2426"/>
          <a:stretch/>
        </p:blipFill>
        <p:spPr>
          <a:xfrm>
            <a:off x="-1332656" y="5517232"/>
            <a:ext cx="10839023" cy="12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127612"/>
            <a:ext cx="8229600" cy="1143000"/>
          </a:xfrm>
        </p:spPr>
        <p:txBody>
          <a:bodyPr/>
          <a:lstStyle/>
          <a:p>
            <a:r>
              <a:rPr lang="en-AU" dirty="0" smtClean="0"/>
              <a:t>Phonetic symbolism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3" y="1916832"/>
            <a:ext cx="7704857" cy="4525963"/>
          </a:xfrm>
        </p:spPr>
        <p:txBody>
          <a:bodyPr/>
          <a:lstStyle/>
          <a:p>
            <a:r>
              <a:rPr lang="en-AU" sz="2400" dirty="0" smtClean="0"/>
              <a:t>Phonemes (sounds in words) influence perceptions of </a:t>
            </a:r>
            <a:r>
              <a:rPr lang="en-AU" sz="2400" i="1" dirty="0" smtClean="0">
                <a:solidFill>
                  <a:srgbClr val="00B050"/>
                </a:solidFill>
              </a:rPr>
              <a:t>product and brand attributes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935088" y="629218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e.g. [</a:t>
            </a:r>
            <a:r>
              <a:rPr lang="en-A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] contained in </a:t>
            </a:r>
            <a:r>
              <a:rPr lang="en-A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Gimmel</a:t>
            </a:r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A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Nillen</a:t>
            </a:r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 Vs [ä] contained in </a:t>
            </a:r>
            <a:r>
              <a:rPr lang="en-A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Gommel</a:t>
            </a:r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A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Nollen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250259"/>
            <a:ext cx="5852667" cy="2871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1267" y="2824534"/>
            <a:ext cx="48814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Coulter &amp; Coulter, 2010; Klink, 2000; </a:t>
            </a:r>
            <a:r>
              <a:rPr lang="en-A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Lowrey</a:t>
            </a:r>
            <a:r>
              <a:rPr lang="en-A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A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Shrum</a:t>
            </a:r>
            <a:r>
              <a:rPr lang="en-A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2007; </a:t>
            </a:r>
            <a:r>
              <a:rPr lang="en-AU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Yorkston</a:t>
            </a:r>
            <a:r>
              <a:rPr lang="en-A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Menon, 2004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91841"/>
            <a:ext cx="8229600" cy="1143000"/>
          </a:xfrm>
        </p:spPr>
        <p:txBody>
          <a:bodyPr/>
          <a:lstStyle/>
          <a:p>
            <a:r>
              <a:rPr lang="en-AU" dirty="0" smtClean="0"/>
              <a:t>Brand personality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7" y="3349591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27" y="3259793"/>
            <a:ext cx="2532876" cy="253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9" idx="1"/>
          </p:cNvCxnSpPr>
          <p:nvPr/>
        </p:nvCxnSpPr>
        <p:spPr>
          <a:xfrm flipH="1">
            <a:off x="2991119" y="3975226"/>
            <a:ext cx="1056453" cy="175423"/>
          </a:xfrm>
          <a:prstGeom prst="straightConnector1">
            <a:avLst/>
          </a:prstGeom>
          <a:ln w="4762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370922" y="4395465"/>
            <a:ext cx="798335" cy="64962"/>
          </a:xfrm>
          <a:prstGeom prst="straightConnector1">
            <a:avLst/>
          </a:prstGeom>
          <a:ln w="4762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65269" y="4923582"/>
            <a:ext cx="1305458" cy="70140"/>
          </a:xfrm>
          <a:prstGeom prst="straightConnector1">
            <a:avLst/>
          </a:prstGeom>
          <a:ln w="4762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47572" y="37905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Rugged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846102" y="42510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Sophisticated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047572" y="47114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Sincere</a:t>
            </a:r>
            <a:endParaRPr lang="en-AU" dirty="0"/>
          </a:p>
        </p:txBody>
      </p:sp>
      <p:sp>
        <p:nvSpPr>
          <p:cNvPr id="23" name="Rectangle 22"/>
          <p:cNvSpPr/>
          <p:nvPr/>
        </p:nvSpPr>
        <p:spPr>
          <a:xfrm>
            <a:off x="899592" y="2066735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sounds contained in </a:t>
            </a:r>
            <a:r>
              <a:rPr lang="en-US" sz="2400" i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 names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been shown to influence consumer perception of </a:t>
            </a:r>
            <a:r>
              <a:rPr lang="en-US" sz="2400" i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brand personality</a:t>
            </a:r>
            <a:endParaRPr lang="en-AU" sz="2400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8502" y="2865749"/>
            <a:ext cx="14943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Klink and </a:t>
            </a:r>
            <a:r>
              <a:rPr lang="en-US" sz="1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Athaide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01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116632"/>
            <a:ext cx="8229600" cy="1143000"/>
          </a:xfrm>
        </p:spPr>
        <p:txBody>
          <a:bodyPr/>
          <a:lstStyle/>
          <a:p>
            <a:r>
              <a:rPr lang="en-AU" dirty="0" smtClean="0"/>
              <a:t>Research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 sounds contained in a spokesperson’s name influence consumer judgements of spokesperson personality? </a:t>
            </a:r>
          </a:p>
          <a:p>
            <a:r>
              <a:rPr lang="en-AU" dirty="0" smtClean="0"/>
              <a:t>Does the meaning transfer to product personality? </a:t>
            </a:r>
          </a:p>
          <a:p>
            <a:r>
              <a:rPr lang="en-AU" dirty="0" smtClean="0"/>
              <a:t>Does spokesperson gender moderate the effect of sounds in a spokesperson’s name on consumer personality judgements? </a:t>
            </a:r>
          </a:p>
          <a:p>
            <a:r>
              <a:rPr lang="en-AU" dirty="0" smtClean="0"/>
              <a:t>Do consumer perceptions of personality traits mediate the effect of the interaction (spokesperson name x spokesperson gender) on brand attachment?  </a:t>
            </a:r>
          </a:p>
        </p:txBody>
      </p:sp>
    </p:spTree>
    <p:extLst>
      <p:ext uri="{BB962C8B-B14F-4D97-AF65-F5344CB8AC3E}">
        <p14:creationId xmlns:p14="http://schemas.microsoft.com/office/powerpoint/2010/main" val="7999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2736" y="116632"/>
            <a:ext cx="8229600" cy="1143000"/>
          </a:xfrm>
        </p:spPr>
        <p:txBody>
          <a:bodyPr/>
          <a:lstStyle/>
          <a:p>
            <a:r>
              <a:rPr lang="en-AU" dirty="0" smtClean="0"/>
              <a:t>hypotheses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3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AU" dirty="0">
                <a:solidFill>
                  <a:srgbClr val="00B050"/>
                </a:solidFill>
              </a:rPr>
              <a:t>H1a: </a:t>
            </a:r>
            <a:r>
              <a:rPr lang="en-AU" dirty="0" smtClean="0"/>
              <a:t>A </a:t>
            </a:r>
            <a:r>
              <a:rPr lang="en-AU" dirty="0"/>
              <a:t>spokesperson with a name containing </a:t>
            </a:r>
            <a:r>
              <a:rPr lang="en-AU" i="1" dirty="0">
                <a:solidFill>
                  <a:srgbClr val="00B050"/>
                </a:solidFill>
              </a:rPr>
              <a:t>back</a:t>
            </a:r>
            <a:r>
              <a:rPr lang="en-AU" dirty="0"/>
              <a:t> vowel sounds will be perceived as more </a:t>
            </a:r>
            <a:r>
              <a:rPr lang="en-AU" i="1" dirty="0">
                <a:solidFill>
                  <a:srgbClr val="00B050"/>
                </a:solidFill>
              </a:rPr>
              <a:t>outdoorsy, tough, and down-to earth</a:t>
            </a:r>
            <a:r>
              <a:rPr lang="en-AU" dirty="0"/>
              <a:t> than a spokesperson with a name containing front vowel sounds. </a:t>
            </a:r>
            <a:endParaRPr lang="en-AU" dirty="0" smtClean="0"/>
          </a:p>
          <a:p>
            <a:pPr marL="0" indent="0">
              <a:buNone/>
            </a:pPr>
            <a:endParaRPr lang="en-AU" sz="1600" dirty="0"/>
          </a:p>
          <a:p>
            <a:pPr marL="0" indent="0">
              <a:buNone/>
            </a:pPr>
            <a:r>
              <a:rPr lang="en-AU" dirty="0">
                <a:solidFill>
                  <a:srgbClr val="00B050"/>
                </a:solidFill>
              </a:rPr>
              <a:t>H1b: </a:t>
            </a:r>
            <a:r>
              <a:rPr lang="en-AU" dirty="0" smtClean="0"/>
              <a:t>A </a:t>
            </a:r>
            <a:r>
              <a:rPr lang="en-AU" dirty="0"/>
              <a:t>spokesperson with a name containing </a:t>
            </a:r>
            <a:r>
              <a:rPr lang="en-AU" i="1" dirty="0">
                <a:solidFill>
                  <a:srgbClr val="00B050"/>
                </a:solidFill>
              </a:rPr>
              <a:t>front</a:t>
            </a:r>
            <a:r>
              <a:rPr lang="en-AU" dirty="0"/>
              <a:t> vowel sounds will be perceived as more </a:t>
            </a:r>
            <a:r>
              <a:rPr lang="en-AU" i="1" dirty="0">
                <a:solidFill>
                  <a:srgbClr val="00B050"/>
                </a:solidFill>
              </a:rPr>
              <a:t>cheerful</a:t>
            </a:r>
            <a:r>
              <a:rPr lang="en-AU" dirty="0">
                <a:solidFill>
                  <a:srgbClr val="00B050"/>
                </a:solidFill>
              </a:rPr>
              <a:t>, </a:t>
            </a:r>
            <a:r>
              <a:rPr lang="en-AU" i="1" dirty="0">
                <a:solidFill>
                  <a:srgbClr val="00B050"/>
                </a:solidFill>
              </a:rPr>
              <a:t>upper class</a:t>
            </a:r>
            <a:r>
              <a:rPr lang="en-AU" dirty="0">
                <a:solidFill>
                  <a:srgbClr val="00B050"/>
                </a:solidFill>
              </a:rPr>
              <a:t>, and </a:t>
            </a:r>
            <a:r>
              <a:rPr lang="en-AU" i="1" dirty="0">
                <a:solidFill>
                  <a:srgbClr val="00B050"/>
                </a:solidFill>
              </a:rPr>
              <a:t>charming</a:t>
            </a:r>
            <a:r>
              <a:rPr lang="en-AU" dirty="0"/>
              <a:t> than a spokesperson with a name containing back vowel sounds. 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39552" y="2223702"/>
            <a:ext cx="8229600" cy="1913483"/>
          </a:xfrm>
          <a:prstGeom prst="rect">
            <a:avLst/>
          </a:prstGeom>
          <a:solidFill>
            <a:srgbClr val="00B05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539552" y="4372047"/>
            <a:ext cx="8229600" cy="1865265"/>
          </a:xfrm>
          <a:prstGeom prst="rect">
            <a:avLst/>
          </a:prstGeom>
          <a:solidFill>
            <a:srgbClr val="00B05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6804248" y="6490186"/>
            <a:ext cx="22381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(Drawing from 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Klink and </a:t>
            </a:r>
            <a:r>
              <a:rPr lang="en-US" sz="1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Athaide</a:t>
            </a: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70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27407</TotalTime>
  <Words>2183</Words>
  <Application>Microsoft Office PowerPoint</Application>
  <PresentationFormat>On-screen Show (4:3)</PresentationFormat>
  <Paragraphs>738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Tw Cen MT Condensed</vt:lpstr>
      <vt:lpstr>Tw Cen MT Condensed Extra Bold</vt:lpstr>
      <vt:lpstr>Wingdings</vt:lpstr>
      <vt:lpstr>Diseño predeterminado</vt:lpstr>
      <vt:lpstr>A spokesperson with any name would not be as charming:  The phonetic effect of spokesperson names on personality perceptions and brand attachment</vt:lpstr>
      <vt:lpstr>who’s more Outdoorsy?</vt:lpstr>
      <vt:lpstr>who’s more Outdoorsy?</vt:lpstr>
      <vt:lpstr>spokespeople</vt:lpstr>
      <vt:lpstr>Phonetic symbolism</vt:lpstr>
      <vt:lpstr>Phonetic symbolism</vt:lpstr>
      <vt:lpstr>Brand personality</vt:lpstr>
      <vt:lpstr>Research questions</vt:lpstr>
      <vt:lpstr>hypotheses</vt:lpstr>
      <vt:lpstr>Hypotheses translated</vt:lpstr>
      <vt:lpstr>Meaning transfer</vt:lpstr>
      <vt:lpstr>Study 1</vt:lpstr>
      <vt:lpstr>PowerPoint Presentation</vt:lpstr>
      <vt:lpstr>Study 1 results</vt:lpstr>
      <vt:lpstr>gender</vt:lpstr>
      <vt:lpstr>hypothesis</vt:lpstr>
      <vt:lpstr>Pre-tests (2)</vt:lpstr>
      <vt:lpstr>Pre-test</vt:lpstr>
      <vt:lpstr>Study 2</vt:lpstr>
      <vt:lpstr>Study 2 procedure</vt:lpstr>
      <vt:lpstr>Study 2 – main effects</vt:lpstr>
      <vt:lpstr>Study 2 – interaction effects</vt:lpstr>
      <vt:lpstr>Product personality</vt:lpstr>
      <vt:lpstr>Attachment</vt:lpstr>
      <vt:lpstr>hypothesis</vt:lpstr>
      <vt:lpstr>ATTACHMENT RESULTS</vt:lpstr>
      <vt:lpstr>implications</vt:lpstr>
      <vt:lpstr>PowerPoint Presentation</vt:lpstr>
      <vt:lpstr>charming</vt:lpstr>
      <vt:lpstr>tough</vt:lpstr>
      <vt:lpstr>outdoorsy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Alicia Kulczynski</cp:lastModifiedBy>
  <cp:revision>820</cp:revision>
  <cp:lastPrinted>2019-04-30T01:48:04Z</cp:lastPrinted>
  <dcterms:created xsi:type="dcterms:W3CDTF">2010-05-23T14:28:12Z</dcterms:created>
  <dcterms:modified xsi:type="dcterms:W3CDTF">2019-05-20T04:04:04Z</dcterms:modified>
</cp:coreProperties>
</file>